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60" r:id="rId6"/>
    <p:sldId id="261" r:id="rId7"/>
    <p:sldId id="262" r:id="rId8"/>
    <p:sldId id="265"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79" d="100"/>
          <a:sy n="79" d="100"/>
        </p:scale>
        <p:origin x="12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6/10/2019</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6/10/2019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6/10/2019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6/10/2019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6/10/2019</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6/10/2019</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ba.uoregon.edu/content/property-acquisi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 Award Update</a:t>
            </a:r>
            <a:endParaRPr lang="en-US" dirty="0"/>
          </a:p>
        </p:txBody>
      </p:sp>
      <p:sp>
        <p:nvSpPr>
          <p:cNvPr id="3" name="Subtitle 2"/>
          <p:cNvSpPr>
            <a:spLocks noGrp="1"/>
          </p:cNvSpPr>
          <p:nvPr>
            <p:ph type="subTitle" idx="1"/>
          </p:nvPr>
        </p:nvSpPr>
        <p:spPr/>
        <p:txBody>
          <a:bodyPr/>
          <a:lstStyle/>
          <a:p>
            <a:r>
              <a:rPr lang="en-US" dirty="0" smtClean="0"/>
              <a:t>Quarterly </a:t>
            </a:r>
            <a:r>
              <a:rPr lang="en-US" dirty="0" err="1" smtClean="0"/>
              <a:t>dga</a:t>
            </a:r>
            <a:r>
              <a:rPr lang="en-US" dirty="0" smtClean="0"/>
              <a:t> meeting</a:t>
            </a:r>
          </a:p>
          <a:p>
            <a:r>
              <a:rPr lang="en-US" dirty="0" smtClean="0"/>
              <a:t>6.11.2019</a:t>
            </a:r>
            <a:endParaRPr lang="en-US" dirty="0"/>
          </a:p>
        </p:txBody>
      </p:sp>
    </p:spTree>
    <p:extLst>
      <p:ext uri="{BB962C8B-B14F-4D97-AF65-F5344CB8AC3E}">
        <p14:creationId xmlns:p14="http://schemas.microsoft.com/office/powerpoint/2010/main" val="1489370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Award Update</a:t>
            </a:r>
            <a:endParaRPr lang="en-US" dirty="0"/>
          </a:p>
        </p:txBody>
      </p:sp>
      <p:sp>
        <p:nvSpPr>
          <p:cNvPr id="3" name="Content Placeholder 2"/>
          <p:cNvSpPr>
            <a:spLocks noGrp="1"/>
          </p:cNvSpPr>
          <p:nvPr>
            <p:ph sz="half" idx="1"/>
          </p:nvPr>
        </p:nvSpPr>
        <p:spPr/>
        <p:txBody>
          <a:bodyPr/>
          <a:lstStyle/>
          <a:p>
            <a:r>
              <a:rPr lang="en-US" dirty="0" smtClean="0"/>
              <a:t>Audit Update</a:t>
            </a:r>
          </a:p>
          <a:p>
            <a:r>
              <a:rPr lang="en-US" dirty="0" smtClean="0"/>
              <a:t>Documentation Notes</a:t>
            </a:r>
            <a:endParaRPr lang="en-US" dirty="0"/>
          </a:p>
        </p:txBody>
      </p:sp>
      <p:pic>
        <p:nvPicPr>
          <p:cNvPr id="5" name="Content Placeholder 4" descr="Fun Picture | Free Photograph | Photos Public Domai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4775" y="1717089"/>
            <a:ext cx="4603750" cy="3069166"/>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3993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a:t>
            </a:r>
            <a:endParaRPr lang="en-US" dirty="0"/>
          </a:p>
        </p:txBody>
      </p:sp>
      <p:sp>
        <p:nvSpPr>
          <p:cNvPr id="3" name="Text Placeholder 2"/>
          <p:cNvSpPr>
            <a:spLocks noGrp="1"/>
          </p:cNvSpPr>
          <p:nvPr>
            <p:ph type="body" idx="1"/>
          </p:nvPr>
        </p:nvSpPr>
        <p:spPr/>
        <p:txBody>
          <a:bodyPr/>
          <a:lstStyle/>
          <a:p>
            <a:r>
              <a:rPr lang="en-US" dirty="0" smtClean="0"/>
              <a:t>Financial statement</a:t>
            </a:r>
            <a:endParaRPr lang="en-US" dirty="0"/>
          </a:p>
        </p:txBody>
      </p:sp>
      <p:sp>
        <p:nvSpPr>
          <p:cNvPr id="4" name="Content Placeholder 3"/>
          <p:cNvSpPr>
            <a:spLocks noGrp="1"/>
          </p:cNvSpPr>
          <p:nvPr>
            <p:ph sz="half" idx="2"/>
          </p:nvPr>
        </p:nvSpPr>
        <p:spPr/>
        <p:txBody>
          <a:bodyPr>
            <a:normAutofit lnSpcReduction="10000"/>
          </a:bodyPr>
          <a:lstStyle/>
          <a:p>
            <a:r>
              <a:rPr lang="en-US" dirty="0"/>
              <a:t>General annual audit</a:t>
            </a:r>
          </a:p>
          <a:p>
            <a:r>
              <a:rPr lang="en-US" dirty="0" smtClean="0"/>
              <a:t>Managed </a:t>
            </a:r>
            <a:r>
              <a:rPr lang="en-US" dirty="0"/>
              <a:t>by </a:t>
            </a:r>
            <a:r>
              <a:rPr lang="en-US" dirty="0" smtClean="0"/>
              <a:t>BAO</a:t>
            </a:r>
          </a:p>
          <a:p>
            <a:r>
              <a:rPr lang="en-US" dirty="0" smtClean="0"/>
              <a:t>Currently underway</a:t>
            </a:r>
          </a:p>
          <a:p>
            <a:r>
              <a:rPr lang="en-US" dirty="0" smtClean="0"/>
              <a:t>SPS will contact you for any documentation needed for requests under sponsored funds</a:t>
            </a:r>
            <a:endParaRPr lang="en-US" dirty="0"/>
          </a:p>
        </p:txBody>
      </p:sp>
      <p:sp>
        <p:nvSpPr>
          <p:cNvPr id="5" name="Text Placeholder 4"/>
          <p:cNvSpPr>
            <a:spLocks noGrp="1"/>
          </p:cNvSpPr>
          <p:nvPr>
            <p:ph type="body" sz="quarter" idx="3"/>
          </p:nvPr>
        </p:nvSpPr>
        <p:spPr/>
        <p:txBody>
          <a:bodyPr/>
          <a:lstStyle/>
          <a:p>
            <a:r>
              <a:rPr lang="en-US" dirty="0" smtClean="0"/>
              <a:t>Research &amp; development</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Compliance audit</a:t>
            </a:r>
          </a:p>
          <a:p>
            <a:r>
              <a:rPr lang="en-US" dirty="0" smtClean="0"/>
              <a:t>Managed by SPS</a:t>
            </a:r>
          </a:p>
          <a:p>
            <a:r>
              <a:rPr lang="en-US" dirty="0" smtClean="0"/>
              <a:t>Prep work is underway</a:t>
            </a:r>
          </a:p>
          <a:p>
            <a:r>
              <a:rPr lang="en-US" dirty="0" smtClean="0"/>
              <a:t>Auditors on-site in August</a:t>
            </a:r>
          </a:p>
          <a:p>
            <a:r>
              <a:rPr lang="en-US" dirty="0" smtClean="0"/>
              <a:t>SPS will contact you for any documentation needed</a:t>
            </a:r>
            <a:endParaRPr lang="en-US" dirty="0"/>
          </a:p>
        </p:txBody>
      </p:sp>
    </p:spTree>
    <p:extLst>
      <p:ext uri="{BB962C8B-B14F-4D97-AF65-F5344CB8AC3E}">
        <p14:creationId xmlns:p14="http://schemas.microsoft.com/office/powerpoint/2010/main" val="3854123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Notes</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Content Placeholder 4" descr="Verbose – Photos Public Domai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2713" y="1223169"/>
            <a:ext cx="5715000" cy="3810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48094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Documentation Notes – Institutional Standards</a:t>
            </a:r>
            <a:endParaRPr lang="en-US" dirty="0"/>
          </a:p>
        </p:txBody>
      </p:sp>
      <p:sp>
        <p:nvSpPr>
          <p:cNvPr id="8" name="Content Placeholder 7"/>
          <p:cNvSpPr>
            <a:spLocks noGrp="1"/>
          </p:cNvSpPr>
          <p:nvPr>
            <p:ph idx="1"/>
          </p:nvPr>
        </p:nvSpPr>
        <p:spPr>
          <a:xfrm>
            <a:off x="1534696" y="2015732"/>
            <a:ext cx="9520158" cy="4545385"/>
          </a:xfrm>
        </p:spPr>
        <p:txBody>
          <a:bodyPr>
            <a:normAutofit fontScale="55000" lnSpcReduction="20000"/>
          </a:bodyPr>
          <a:lstStyle/>
          <a:p>
            <a:r>
              <a:rPr lang="en-US" dirty="0"/>
              <a:t>UO departmental units are responsible for maintaining adequate documentation.  Appropriate documentation includes, but is not limited to:</a:t>
            </a:r>
          </a:p>
          <a:p>
            <a:r>
              <a:rPr lang="en-US" dirty="0"/>
              <a:t>Original itemized receipt, original invoice, and/or a fully executed Honorarium or Personal Service Contract/PSC, PO, or any other Contract.</a:t>
            </a:r>
          </a:p>
          <a:p>
            <a:pPr lvl="1"/>
            <a:r>
              <a:rPr lang="en-US" dirty="0"/>
              <a:t>Vendor name and remittance address</a:t>
            </a:r>
          </a:p>
          <a:p>
            <a:pPr lvl="1"/>
            <a:r>
              <a:rPr lang="en-US" dirty="0"/>
              <a:t>Date of purchase</a:t>
            </a:r>
          </a:p>
          <a:p>
            <a:pPr lvl="1"/>
            <a:r>
              <a:rPr lang="en-US" dirty="0"/>
              <a:t>Amount of purchase</a:t>
            </a:r>
          </a:p>
          <a:p>
            <a:pPr lvl="1"/>
            <a:r>
              <a:rPr lang="en-US" dirty="0"/>
              <a:t>Description of goods and services including quantity and unit price</a:t>
            </a:r>
          </a:p>
          <a:p>
            <a:r>
              <a:rPr lang="en-US" dirty="0"/>
              <a:t>Original packing slip, or other verification of receipt of goods. Should reflect initials of individual who confirmed receipt of goods or services.</a:t>
            </a:r>
          </a:p>
          <a:p>
            <a:r>
              <a:rPr lang="en-US" dirty="0"/>
              <a:t>Any required approval documents and/or supporting documentation to meet purchasing guidelines.</a:t>
            </a:r>
          </a:p>
          <a:p>
            <a:pPr lvl="1"/>
            <a:r>
              <a:rPr lang="en-US" dirty="0"/>
              <a:t>Quotes</a:t>
            </a:r>
          </a:p>
          <a:p>
            <a:pPr lvl="1"/>
            <a:r>
              <a:rPr lang="en-US" dirty="0"/>
              <a:t>Addendums</a:t>
            </a:r>
          </a:p>
          <a:p>
            <a:pPr lvl="1"/>
            <a:r>
              <a:rPr lang="en-US" dirty="0"/>
              <a:t>Department approvals or signatures (L1CA or L2CA, BA, Contract Officer, PI, etc.)</a:t>
            </a:r>
          </a:p>
          <a:p>
            <a:pPr lvl="1"/>
            <a:r>
              <a:rPr lang="en-US" dirty="0"/>
              <a:t>Fixed asset information when required (it is important that all of the information pertinent to the capitalized asset be included in the text field of the invoice. See: </a:t>
            </a:r>
            <a:r>
              <a:rPr lang="en-US" u="sng" dirty="0">
                <a:hlinkClick r:id="rId2"/>
              </a:rPr>
              <a:t>Property </a:t>
            </a:r>
            <a:r>
              <a:rPr lang="en-US" u="sng" dirty="0" err="1">
                <a:hlinkClick r:id="rId2"/>
              </a:rPr>
              <a:t>Aquisition</a:t>
            </a:r>
            <a:r>
              <a:rPr lang="en-US" dirty="0"/>
              <a:t>.</a:t>
            </a:r>
          </a:p>
          <a:p>
            <a:r>
              <a:rPr lang="en-US" dirty="0"/>
              <a:t>Explanation of any extenuating circumstances; unusual funding decisions (for unusual purchases); or changes in pricing.</a:t>
            </a:r>
          </a:p>
          <a:p>
            <a:r>
              <a:rPr lang="en-US" dirty="0"/>
              <a:t>An explanation of business purpose if not clearly evident. Substantiation of business purpose may include an agenda, meeting announcement, brochure, registration form or other similar types of documentation.</a:t>
            </a:r>
          </a:p>
          <a:p>
            <a:endParaRPr lang="en-US" dirty="0"/>
          </a:p>
        </p:txBody>
      </p:sp>
      <p:sp>
        <p:nvSpPr>
          <p:cNvPr id="9" name="TextBox 8"/>
          <p:cNvSpPr txBox="1"/>
          <p:nvPr/>
        </p:nvSpPr>
        <p:spPr>
          <a:xfrm>
            <a:off x="1893041" y="6311735"/>
            <a:ext cx="9161813" cy="369332"/>
          </a:xfrm>
          <a:prstGeom prst="rect">
            <a:avLst/>
          </a:prstGeom>
          <a:noFill/>
        </p:spPr>
        <p:txBody>
          <a:bodyPr wrap="square" rtlCol="0">
            <a:spAutoFit/>
          </a:bodyPr>
          <a:lstStyle/>
          <a:p>
            <a:r>
              <a:rPr lang="en-US" u="sng" dirty="0"/>
              <a:t>https://ba.uoregon.edu/content/business-expense-guidelines#documentation</a:t>
            </a:r>
          </a:p>
        </p:txBody>
      </p:sp>
    </p:spTree>
    <p:extLst>
      <p:ext uri="{BB962C8B-B14F-4D97-AF65-F5344CB8AC3E}">
        <p14:creationId xmlns:p14="http://schemas.microsoft.com/office/powerpoint/2010/main" val="3159147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Notes </a:t>
            </a:r>
            <a:r>
              <a:rPr lang="en-US" dirty="0"/>
              <a:t>– </a:t>
            </a:r>
            <a:r>
              <a:rPr lang="en-US" dirty="0" smtClean="0"/>
              <a:t>Sponsored Projects</a:t>
            </a:r>
            <a:endParaRPr lang="en-US" dirty="0"/>
          </a:p>
        </p:txBody>
      </p:sp>
      <p:sp>
        <p:nvSpPr>
          <p:cNvPr id="3" name="Content Placeholder 2"/>
          <p:cNvSpPr>
            <a:spLocks noGrp="1"/>
          </p:cNvSpPr>
          <p:nvPr>
            <p:ph idx="1"/>
          </p:nvPr>
        </p:nvSpPr>
        <p:spPr>
          <a:xfrm>
            <a:off x="1534696" y="2015733"/>
            <a:ext cx="9520158" cy="3957555"/>
          </a:xfrm>
        </p:spPr>
        <p:txBody>
          <a:bodyPr>
            <a:normAutofit fontScale="92500" lnSpcReduction="10000"/>
          </a:bodyPr>
          <a:lstStyle/>
          <a:p>
            <a:r>
              <a:rPr lang="en-US" dirty="0"/>
              <a:t>The following guidelines and documentation requirements must be met for expenses charged to sponsored projects:</a:t>
            </a:r>
          </a:p>
          <a:p>
            <a:pPr lvl="1"/>
            <a:r>
              <a:rPr lang="en-US" dirty="0" smtClean="0"/>
              <a:t>All </a:t>
            </a:r>
            <a:r>
              <a:rPr lang="en-US" dirty="0"/>
              <a:t>expenses charged to a sponsored project must be necessary, reasonable, and allowable for the conduct of the project.</a:t>
            </a:r>
          </a:p>
          <a:p>
            <a:pPr lvl="1"/>
            <a:r>
              <a:rPr lang="en-US" dirty="0"/>
              <a:t>All expenses charged to a sponsored project must be supported by dated original documentation identifying the fund charged and approval of the Principal Investigator (PI</a:t>
            </a:r>
            <a:r>
              <a:rPr lang="en-US" dirty="0" smtClean="0"/>
              <a:t>).</a:t>
            </a:r>
            <a:endParaRPr lang="en-US" dirty="0"/>
          </a:p>
          <a:p>
            <a:pPr lvl="1"/>
            <a:r>
              <a:rPr lang="en-US" dirty="0"/>
              <a:t>No charge may be made against or remain on a project without the approval of the PI.</a:t>
            </a:r>
          </a:p>
          <a:p>
            <a:pPr lvl="1"/>
            <a:r>
              <a:rPr lang="en-US" dirty="0"/>
              <a:t>Approval documentation may be in the form of a signed and dated fax, memo, letter, or log by the PI or email directly from the PI to the individual executing any financial transaction including but not limited to cost transfers, salary allocations, purchase orders, or journal entries.</a:t>
            </a:r>
          </a:p>
        </p:txBody>
      </p:sp>
      <p:sp>
        <p:nvSpPr>
          <p:cNvPr id="4" name="TextBox 3"/>
          <p:cNvSpPr txBox="1"/>
          <p:nvPr/>
        </p:nvSpPr>
        <p:spPr>
          <a:xfrm>
            <a:off x="1893041" y="6311735"/>
            <a:ext cx="9161813" cy="369332"/>
          </a:xfrm>
          <a:prstGeom prst="rect">
            <a:avLst/>
          </a:prstGeom>
          <a:noFill/>
        </p:spPr>
        <p:txBody>
          <a:bodyPr wrap="square" rtlCol="0">
            <a:spAutoFit/>
          </a:bodyPr>
          <a:lstStyle/>
          <a:p>
            <a:r>
              <a:rPr lang="en-US" u="sng" dirty="0"/>
              <a:t>http://orsa.uoregon.edu/index.cfm?toplevcat=awards&amp;page=AW_09_Expense_Approval</a:t>
            </a:r>
          </a:p>
        </p:txBody>
      </p:sp>
    </p:spTree>
    <p:extLst>
      <p:ext uri="{BB962C8B-B14F-4D97-AF65-F5344CB8AC3E}">
        <p14:creationId xmlns:p14="http://schemas.microsoft.com/office/powerpoint/2010/main" val="124622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Notes </a:t>
            </a:r>
            <a:r>
              <a:rPr lang="en-US" dirty="0"/>
              <a:t>– </a:t>
            </a:r>
            <a:r>
              <a:rPr lang="en-US" dirty="0" smtClean="0"/>
              <a:t>Sponsored Projects</a:t>
            </a:r>
            <a:endParaRPr lang="en-US" dirty="0"/>
          </a:p>
        </p:txBody>
      </p:sp>
      <p:sp>
        <p:nvSpPr>
          <p:cNvPr id="3" name="Content Placeholder 2"/>
          <p:cNvSpPr>
            <a:spLocks noGrp="1"/>
          </p:cNvSpPr>
          <p:nvPr>
            <p:ph idx="1"/>
          </p:nvPr>
        </p:nvSpPr>
        <p:spPr>
          <a:xfrm>
            <a:off x="1534696" y="2015733"/>
            <a:ext cx="9520158" cy="3957555"/>
          </a:xfrm>
        </p:spPr>
        <p:txBody>
          <a:bodyPr>
            <a:normAutofit/>
          </a:bodyPr>
          <a:lstStyle/>
          <a:p>
            <a:r>
              <a:rPr lang="en-US" dirty="0"/>
              <a:t>Documentation, electronic or other, must be available and accessible at all times for audit purposes. If an approval is obtained via </a:t>
            </a:r>
            <a:r>
              <a:rPr lang="en-US" dirty="0" smtClean="0"/>
              <a:t>email, </a:t>
            </a:r>
            <a:r>
              <a:rPr lang="en-US" dirty="0"/>
              <a:t>hard copy must be retained with the expense record.</a:t>
            </a:r>
          </a:p>
          <a:p>
            <a:r>
              <a:rPr lang="en-US" dirty="0"/>
              <a:t>All documentation must be retained in accordance with the University of Oregon (UO) and sponsor retention requirements. See the Records Retention section of this manual for additional information</a:t>
            </a:r>
            <a:r>
              <a:rPr lang="en-US" dirty="0" smtClean="0"/>
              <a:t>.</a:t>
            </a:r>
          </a:p>
          <a:p>
            <a:r>
              <a:rPr lang="en-US" i="1" dirty="0" smtClean="0"/>
              <a:t>Note: use the sponsored projects section of the UO records retention policy</a:t>
            </a:r>
            <a:endParaRPr lang="en-US" i="1" dirty="0"/>
          </a:p>
        </p:txBody>
      </p:sp>
      <p:sp>
        <p:nvSpPr>
          <p:cNvPr id="4" name="TextBox 3"/>
          <p:cNvSpPr txBox="1"/>
          <p:nvPr/>
        </p:nvSpPr>
        <p:spPr>
          <a:xfrm>
            <a:off x="1893041" y="6311735"/>
            <a:ext cx="9161813" cy="369332"/>
          </a:xfrm>
          <a:prstGeom prst="rect">
            <a:avLst/>
          </a:prstGeom>
          <a:noFill/>
        </p:spPr>
        <p:txBody>
          <a:bodyPr wrap="square" rtlCol="0">
            <a:spAutoFit/>
          </a:bodyPr>
          <a:lstStyle/>
          <a:p>
            <a:r>
              <a:rPr lang="en-US" u="sng" dirty="0"/>
              <a:t>http://orsa.uoregon.edu/index.cfm?toplevcat=awards&amp;page=AW_09_Expense_Approval</a:t>
            </a:r>
          </a:p>
        </p:txBody>
      </p:sp>
    </p:spTree>
    <p:extLst>
      <p:ext uri="{BB962C8B-B14F-4D97-AF65-F5344CB8AC3E}">
        <p14:creationId xmlns:p14="http://schemas.microsoft.com/office/powerpoint/2010/main" val="1761677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Notes*</a:t>
            </a:r>
            <a:endParaRPr lang="en-US" dirty="0"/>
          </a:p>
        </p:txBody>
      </p:sp>
      <p:pic>
        <p:nvPicPr>
          <p:cNvPr id="5" name="Content Placeholder 4" descr="Simple – Photos Public Domain"/>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5113" y="2193661"/>
            <a:ext cx="4608512" cy="3072341"/>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ontent Placeholder 3"/>
          <p:cNvSpPr>
            <a:spLocks noGrp="1"/>
          </p:cNvSpPr>
          <p:nvPr>
            <p:ph sz="half" idx="2"/>
          </p:nvPr>
        </p:nvSpPr>
        <p:spPr/>
        <p:txBody>
          <a:bodyPr>
            <a:normAutofit fontScale="92500" lnSpcReduction="20000"/>
          </a:bodyPr>
          <a:lstStyle/>
          <a:p>
            <a:r>
              <a:rPr lang="en-US" dirty="0" smtClean="0"/>
              <a:t>Itemized information about purchase</a:t>
            </a:r>
          </a:p>
          <a:p>
            <a:r>
              <a:rPr lang="en-US" dirty="0" smtClean="0"/>
              <a:t>Verification of receipt of goods</a:t>
            </a:r>
          </a:p>
          <a:p>
            <a:r>
              <a:rPr lang="en-US" dirty="0" smtClean="0"/>
              <a:t>Proper approvals (both lists)</a:t>
            </a:r>
          </a:p>
          <a:p>
            <a:r>
              <a:rPr lang="en-US" dirty="0" smtClean="0"/>
              <a:t>Business purpose and information to link purchase to sponsored project</a:t>
            </a:r>
          </a:p>
          <a:p>
            <a:r>
              <a:rPr lang="en-US" dirty="0" smtClean="0"/>
              <a:t>Fixed asset documentation if appropriate</a:t>
            </a:r>
          </a:p>
          <a:p>
            <a:r>
              <a:rPr lang="en-US" i="1" dirty="0" smtClean="0"/>
              <a:t>*this is a summary, see previous slides for detailed information</a:t>
            </a:r>
          </a:p>
        </p:txBody>
      </p:sp>
    </p:spTree>
    <p:extLst>
      <p:ext uri="{BB962C8B-B14F-4D97-AF65-F5344CB8AC3E}">
        <p14:creationId xmlns:p14="http://schemas.microsoft.com/office/powerpoint/2010/main" val="2618713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Questions?</a:t>
            </a:r>
            <a:endParaRPr lang="en-US" dirty="0"/>
          </a:p>
        </p:txBody>
      </p:sp>
      <p:pic>
        <p:nvPicPr>
          <p:cNvPr id="7" name="Content Placeholder 6" descr="Help Scrabble | Hi guys, If you would like to use any pictur… | Flick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1631" y="1077732"/>
            <a:ext cx="3595224" cy="2399218"/>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Aaargh – Photos Public Dom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01" y="2570590"/>
            <a:ext cx="3999944" cy="2666629"/>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Friend Word Scrabble · Free photo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243" y="3161025"/>
            <a:ext cx="3957061" cy="2633919"/>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Fun Picture | Free Photograph | Photos Public Domai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1400" y="1112030"/>
            <a:ext cx="3460703" cy="230713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24096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TM10001114[[fn=Gallery]]</Template>
  <TotalTime>74</TotalTime>
  <Words>363</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Palatino Linotype</vt:lpstr>
      <vt:lpstr>Gallery</vt:lpstr>
      <vt:lpstr>Post Award Update</vt:lpstr>
      <vt:lpstr>Post Award Update</vt:lpstr>
      <vt:lpstr>Audit</vt:lpstr>
      <vt:lpstr>Documentation Notes</vt:lpstr>
      <vt:lpstr>Documentation Notes – Institutional Standards</vt:lpstr>
      <vt:lpstr>Documentation Notes – Sponsored Projects</vt:lpstr>
      <vt:lpstr>Documentation Notes – Sponsored Projects</vt:lpstr>
      <vt:lpstr>Documentation Notes*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Award Update</dc:title>
  <dc:creator>Carrie Chesbro</dc:creator>
  <cp:lastModifiedBy>Dan Shepard</cp:lastModifiedBy>
  <cp:revision>9</cp:revision>
  <dcterms:created xsi:type="dcterms:W3CDTF">2019-06-10T14:27:24Z</dcterms:created>
  <dcterms:modified xsi:type="dcterms:W3CDTF">2019-06-10T15:46:19Z</dcterms:modified>
</cp:coreProperties>
</file>