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749C2E-5051-493A-92AA-219EAB2FC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2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215B-CF94-436D-97C3-E90D5BFF6DE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749C2E-5051-493A-92AA-219EAB2FC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215B-CF94-436D-97C3-E90D5BFF6DE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749C2E-5051-493A-92AA-219EAB2FC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4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749C2E-5051-493A-92AA-219EAB2FCA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794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1281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215B-CF94-436D-97C3-E90D5BFF6DE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749C2E-5051-493A-92AA-219EAB2FCAE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2" y="6252400"/>
            <a:ext cx="4873752" cy="57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2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749C2E-5051-493A-92AA-219EAB2FC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215B-CF94-436D-97C3-E90D5BFF6DE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749C2E-5051-493A-92AA-219EAB2FCAE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2" y="6252400"/>
            <a:ext cx="4873752" cy="57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57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749C2E-5051-493A-92AA-219EAB2FC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215B-CF94-436D-97C3-E90D5BFF6DE0}" type="datetimeFigureOut">
              <a:rPr lang="en-US" smtClean="0"/>
              <a:t>9/15/2020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749C2E-5051-493A-92AA-219EAB2FCAE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18" y="6252400"/>
            <a:ext cx="4873752" cy="57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64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215B-CF94-436D-97C3-E90D5BFF6DE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749C2E-5051-493A-92AA-219EAB2FCAE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39" y="6252400"/>
            <a:ext cx="4873752" cy="57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84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1215B-CF94-436D-97C3-E90D5BFF6DE0}" type="datetimeFigureOut">
              <a:rPr lang="en-US" smtClean="0"/>
              <a:t>9/15/2020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55" y="6252400"/>
            <a:ext cx="4873752" cy="57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63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raig3@uoregon.edu" TargetMode="External"/><Relationship Id="rId2" Type="http://schemas.openxmlformats.org/officeDocument/2006/relationships/hyperlink" Target="mailto:calcorn@uoregon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oc@uoregon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ists.uoregon.edu/mailman/listinfo/irb-rap-module" TargetMode="External"/><Relationship Id="rId2" Type="http://schemas.openxmlformats.org/officeDocument/2006/relationships/hyperlink" Target="https://research.uoregon.edu/manage/research-administration-porta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uoregon.edu/" TargetMode="External"/><Relationship Id="rId2" Type="http://schemas.openxmlformats.org/officeDocument/2006/relationships/hyperlink" Target="mailto:researchcompliance@uoregon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search.uoregon.edu/about/administrative-units/research-compliance-servi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37021"/>
          </a:xfrm>
        </p:spPr>
        <p:txBody>
          <a:bodyPr>
            <a:normAutofit/>
          </a:bodyPr>
          <a:lstStyle/>
          <a:p>
            <a:r>
              <a:rPr lang="en-US" sz="5400" dirty="0" smtClean="0"/>
              <a:t>Research Compliance Services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500" b="1" dirty="0" smtClean="0"/>
              <a:t>Presentation to DGA Quarterly Meeting - Fall 2020</a:t>
            </a:r>
          </a:p>
          <a:p>
            <a:endParaRPr lang="en-US" dirty="0" smtClean="0"/>
          </a:p>
          <a:p>
            <a:r>
              <a:rPr lang="en-US" dirty="0" smtClean="0"/>
              <a:t>Caitlin Alcorn, Assistant Director –  </a:t>
            </a:r>
            <a:r>
              <a:rPr lang="en-US" dirty="0" smtClean="0">
                <a:hlinkClick r:id="rId2"/>
              </a:rPr>
              <a:t>calcorn@uoregon.edu</a:t>
            </a:r>
            <a:r>
              <a:rPr lang="en-US" dirty="0" smtClean="0"/>
              <a:t> </a:t>
            </a:r>
          </a:p>
          <a:p>
            <a:r>
              <a:rPr lang="en-US" dirty="0" smtClean="0"/>
              <a:t>Carolyn Craig, Assistant Director – </a:t>
            </a:r>
            <a:r>
              <a:rPr lang="en-US" dirty="0">
                <a:hlinkClick r:id="rId3"/>
              </a:rPr>
              <a:t>craig3@uoregon.edu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803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Compliance Services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Central administrative unit supporting research integrity </a:t>
            </a:r>
          </a:p>
          <a:p>
            <a:r>
              <a:rPr lang="en-US" dirty="0" smtClean="0"/>
              <a:t>Support for human subjects research protections and the Institutional Review Board</a:t>
            </a:r>
          </a:p>
          <a:p>
            <a:r>
              <a:rPr lang="en-US" dirty="0" smtClean="0"/>
              <a:t>Support for UO policies on Financial Conflict of Interest in Research (FCOIR), and Conflict of Interest, Conflict of Commitment, and Outside Activities  </a:t>
            </a:r>
          </a:p>
          <a:p>
            <a:r>
              <a:rPr lang="en-US" dirty="0" smtClean="0"/>
              <a:t>Responsible Conduct of Research (RCR) resources, and support for RCR training requirements on sponsored projects – esp. NIH and NSF</a:t>
            </a:r>
          </a:p>
          <a:p>
            <a:r>
              <a:rPr lang="en-US" dirty="0" smtClean="0"/>
              <a:t>Support for responding to and investigating allegations of research misconduct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Fall 2020 – FCOI, COI-COC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 change to FCOIR requirements/process – anyone responsible for the design, conduct or reporting of </a:t>
            </a:r>
            <a:r>
              <a:rPr lang="en-US" u="sng" dirty="0" smtClean="0"/>
              <a:t>sponsored research </a:t>
            </a:r>
            <a:r>
              <a:rPr lang="en-US" dirty="0" smtClean="0"/>
              <a:t>must complete the SFI declaration and complete annual FCOIR training – both through EPCS</a:t>
            </a:r>
          </a:p>
          <a:p>
            <a:pPr lvl="1"/>
            <a:r>
              <a:rPr lang="en-US" dirty="0" smtClean="0"/>
              <a:t>Applies to </a:t>
            </a:r>
            <a:r>
              <a:rPr lang="en-US" dirty="0" err="1" smtClean="0"/>
              <a:t>subrecipients</a:t>
            </a:r>
            <a:r>
              <a:rPr lang="en-US" dirty="0" smtClean="0"/>
              <a:t> who do not have their own FCOIR policy</a:t>
            </a:r>
          </a:p>
          <a:p>
            <a:r>
              <a:rPr lang="en-US" dirty="0" smtClean="0"/>
              <a:t>RCS is supporting UO’s Conflict of Interest, Conflict of Commitment, Outside Activities policy, which applies to </a:t>
            </a:r>
            <a:r>
              <a:rPr lang="en-US" u="sng" dirty="0" smtClean="0"/>
              <a:t>all UO employees</a:t>
            </a:r>
            <a:r>
              <a:rPr lang="en-US" dirty="0" smtClean="0"/>
              <a:t> – currently, disclosures are accepted at </a:t>
            </a:r>
            <a:r>
              <a:rPr lang="en-US" dirty="0" smtClean="0">
                <a:hlinkClick r:id="rId2"/>
              </a:rPr>
              <a:t>coc@uoregon.edu</a:t>
            </a:r>
            <a:endParaRPr lang="en-US" dirty="0" smtClean="0"/>
          </a:p>
          <a:p>
            <a:pPr lvl="1"/>
            <a:r>
              <a:rPr lang="en-US" dirty="0" smtClean="0"/>
              <a:t>Training on this policy will be recorded and made available through </a:t>
            </a:r>
            <a:r>
              <a:rPr lang="en-US" dirty="0" err="1" smtClean="0"/>
              <a:t>MyTrack</a:t>
            </a:r>
            <a:r>
              <a:rPr lang="en-US" dirty="0" smtClean="0"/>
              <a:t> this fall</a:t>
            </a:r>
          </a:p>
          <a:p>
            <a:pPr lvl="1"/>
            <a:r>
              <a:rPr lang="en-US" dirty="0"/>
              <a:t>If a proposed outside activity is with a foreign institution or abroad, RCS can help connect person with other relevant UO offices</a:t>
            </a:r>
          </a:p>
          <a:p>
            <a:pPr lvl="1"/>
            <a:r>
              <a:rPr lang="en-US" dirty="0"/>
              <a:t>Information about foreign support should be shared with SPS to ensure active funding and proposals are </a:t>
            </a:r>
            <a:r>
              <a:rPr lang="en-US" dirty="0" smtClean="0"/>
              <a:t>current</a:t>
            </a:r>
          </a:p>
          <a:p>
            <a:r>
              <a:rPr lang="en-US" dirty="0" smtClean="0"/>
              <a:t>Electronic COI module for both FCOIR and COI-COC disclosures should be in place this time next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14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Fall 2020 – Responsible Conduct of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resumed sending emails to PIs regarding the RCR training requirement</a:t>
            </a:r>
          </a:p>
          <a:p>
            <a:r>
              <a:rPr lang="en-US" dirty="0" smtClean="0"/>
              <a:t>Emails intended to remind PIs of the training requirement, and inform them we can provide support </a:t>
            </a:r>
          </a:p>
          <a:p>
            <a:pPr lvl="1"/>
            <a:r>
              <a:rPr lang="en-US" dirty="0" smtClean="0"/>
              <a:t>Help answer questions about NIH and NSF training requirements</a:t>
            </a:r>
          </a:p>
          <a:p>
            <a:pPr lvl="1"/>
            <a:r>
              <a:rPr lang="en-US" dirty="0" smtClean="0"/>
              <a:t>Provide a template tracking sheet</a:t>
            </a:r>
          </a:p>
          <a:p>
            <a:pPr lvl="1"/>
            <a:r>
              <a:rPr lang="en-US" dirty="0" smtClean="0"/>
              <a:t>Guide researchers (faculty, students, post-docs) to RCR resources: RCR CITI training; course offered on campus; RCS’s basic RCR course</a:t>
            </a:r>
          </a:p>
          <a:p>
            <a:r>
              <a:rPr lang="en-US" dirty="0" smtClean="0"/>
              <a:t>We are not requesting the documentation of the training, but rather only PI status update</a:t>
            </a:r>
          </a:p>
          <a:p>
            <a:r>
              <a:rPr lang="en-US" dirty="0" smtClean="0"/>
              <a:t>PIs should maintain records of the RCR training for each award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91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Fall 2020 – Human Subjects Protections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RCS and the IRB continue to support human subject (HSR) research remotely </a:t>
            </a:r>
          </a:p>
          <a:p>
            <a:r>
              <a:rPr lang="en-US" dirty="0" smtClean="0"/>
              <a:t>Working in concert with Research IMT during the Research Recovery Planning and Stages</a:t>
            </a:r>
          </a:p>
          <a:p>
            <a:r>
              <a:rPr lang="en-US" dirty="0" smtClean="0"/>
              <a:t>Coming Soon: Implementation of the IRB Module of the </a:t>
            </a:r>
            <a:r>
              <a:rPr lang="en-US" dirty="0" smtClean="0">
                <a:hlinkClick r:id="rId2"/>
              </a:rPr>
              <a:t>Research Administration Portal (RAP)</a:t>
            </a:r>
            <a:r>
              <a:rPr lang="en-US" dirty="0" smtClean="0"/>
              <a:t> - sign up for </a:t>
            </a:r>
            <a:r>
              <a:rPr lang="en-US" dirty="0" smtClean="0">
                <a:hlinkClick r:id="rId3"/>
              </a:rPr>
              <a:t>the IRB Module listserv </a:t>
            </a:r>
            <a:r>
              <a:rPr lang="en-US" dirty="0" smtClean="0"/>
              <a:t>for the most current info!</a:t>
            </a:r>
          </a:p>
          <a:p>
            <a:r>
              <a:rPr lang="en-US" dirty="0" smtClean="0"/>
              <a:t>Clinical Trials Support Program – stay tuned </a:t>
            </a:r>
            <a:r>
              <a:rPr lang="en-US" smtClean="0"/>
              <a:t>for information from RCS!</a:t>
            </a:r>
            <a:endParaRPr lang="en-US" dirty="0" smtClean="0"/>
          </a:p>
          <a:p>
            <a:r>
              <a:rPr lang="en-US" dirty="0" smtClean="0"/>
              <a:t>Remember we’re here to help!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119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Fall 2020 – Education, Training &amp;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RCS staff working remotely until further notice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enerally available Monday-Friday, 8AM-5PM</a:t>
            </a:r>
          </a:p>
          <a:p>
            <a:r>
              <a:rPr lang="en-US" dirty="0"/>
              <a:t>I</a:t>
            </a:r>
            <a:r>
              <a:rPr lang="en-US" dirty="0" smtClean="0"/>
              <a:t>ndividual consultation and class/group presentations offered by request</a:t>
            </a:r>
          </a:p>
          <a:p>
            <a:r>
              <a:rPr lang="en-US" dirty="0" smtClean="0"/>
              <a:t>Basic workshops on human subjects protections; conflicts of interest; and RCR will be offered this fall; dates TBD</a:t>
            </a:r>
          </a:p>
          <a:p>
            <a:r>
              <a:rPr lang="en-US" dirty="0" smtClean="0"/>
              <a:t>Email </a:t>
            </a:r>
            <a:r>
              <a:rPr lang="en-US" dirty="0" smtClean="0">
                <a:hlinkClick r:id="rId2"/>
              </a:rPr>
              <a:t>researchcompliance@uoregon.edu</a:t>
            </a:r>
            <a:r>
              <a:rPr lang="en-US" dirty="0" smtClean="0"/>
              <a:t> or specific staff member (list on OVPRI site) to schedule phone call or Zoom </a:t>
            </a:r>
          </a:p>
          <a:p>
            <a:r>
              <a:rPr lang="en-US" dirty="0" smtClean="0"/>
              <a:t>RCS website content migrated to the </a:t>
            </a:r>
            <a:r>
              <a:rPr lang="en-US" dirty="0" smtClean="0">
                <a:hlinkClick r:id="rId3"/>
              </a:rPr>
              <a:t>OVPRI website</a:t>
            </a:r>
            <a:r>
              <a:rPr lang="en-US" dirty="0"/>
              <a:t> </a:t>
            </a:r>
            <a:r>
              <a:rPr lang="en-US" dirty="0" smtClean="0"/>
              <a:t>within the Integrity &amp; Compliance section:</a:t>
            </a:r>
          </a:p>
          <a:p>
            <a:pPr lvl="1"/>
            <a:r>
              <a:rPr lang="en-US" dirty="0" smtClean="0"/>
              <a:t>For Program Area Support (e.g., FCOI, HSR) visit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://research.uoregon.edu/manage/integrity-compliance</a:t>
            </a:r>
          </a:p>
          <a:p>
            <a:pPr lvl="1"/>
            <a:r>
              <a:rPr lang="en-US" dirty="0"/>
              <a:t>For RCS Unit Information visit </a:t>
            </a:r>
            <a:r>
              <a:rPr lang="en-US" dirty="0">
                <a:hlinkClick r:id="rId4"/>
              </a:rPr>
              <a:t>https://research.uoregon.edu/about/administrative-units/research-compliance-services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6687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549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Research Compliance Services</vt:lpstr>
      <vt:lpstr>Research Compliance Services</vt:lpstr>
      <vt:lpstr>Updates Fall 2020 – FCOI, COI-COC </vt:lpstr>
      <vt:lpstr>Updates Fall 2020 – Responsible Conduct of Research</vt:lpstr>
      <vt:lpstr>Updates Fall 2020 – Human Subjects Protections</vt:lpstr>
      <vt:lpstr>Updates Fall 2020 – Education, Training &amp;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Alcorn</dc:creator>
  <cp:lastModifiedBy>Carolyn Craig</cp:lastModifiedBy>
  <cp:revision>12</cp:revision>
  <dcterms:created xsi:type="dcterms:W3CDTF">2020-08-14T17:48:27Z</dcterms:created>
  <dcterms:modified xsi:type="dcterms:W3CDTF">2020-09-15T18:12:48Z</dcterms:modified>
</cp:coreProperties>
</file>