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5" r:id="rId6"/>
    <p:sldId id="257" r:id="rId7"/>
    <p:sldId id="268" r:id="rId8"/>
    <p:sldId id="267" r:id="rId9"/>
    <p:sldId id="266" r:id="rId10"/>
    <p:sldId id="271" r:id="rId11"/>
    <p:sldId id="265" r:id="rId12"/>
    <p:sldId id="273" r:id="rId13"/>
    <p:sldId id="264" r:id="rId14"/>
    <p:sldId id="274" r:id="rId15"/>
    <p:sldId id="269" r:id="rId16"/>
    <p:sldId id="270"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5858"/>
    <a:srgbClr val="FFE500"/>
    <a:srgbClr val="007A40"/>
    <a:srgbClr val="004F6F"/>
    <a:srgbClr val="D9F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81D59-22CD-4CFC-DC70-16565C259C05}" v="37" dt="2024-06-05T15:50:47.414"/>
    <p1510:client id="{547AA0ED-9534-A1E0-582B-393FA14B0C5F}" v="1" dt="2024-06-05T19:05:12.911"/>
    <p1510:client id="{B87AA1F7-9316-2E9C-1217-477510E91B71}" v="14" dt="2024-06-05T23:27:08.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92" autoAdjust="0"/>
  </p:normalViewPr>
  <p:slideViewPr>
    <p:cSldViewPr snapToGrid="0">
      <p:cViewPr varScale="1">
        <p:scale>
          <a:sx n="106" d="100"/>
          <a:sy n="106" d="100"/>
        </p:scale>
        <p:origin x="792" y="1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DBEB0-B216-4CBA-89B1-84092960824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88059C5-F815-4A55-86F2-616A49D46F4D}">
      <dgm:prSet custT="1"/>
      <dgm:spPr/>
      <dgm:t>
        <a:bodyPr/>
        <a:lstStyle/>
        <a:p>
          <a:pPr>
            <a:lnSpc>
              <a:spcPct val="100000"/>
            </a:lnSpc>
            <a:defRPr cap="all"/>
          </a:pPr>
          <a:r>
            <a:rPr lang="en-US" sz="1600" cap="none" baseline="0" dirty="0">
              <a:latin typeface="Source Sans Pro" panose="020B0503030403020204" pitchFamily="34" charset="0"/>
            </a:rPr>
            <a:t>Export Control Regulations and the Fundamental Research Exclusion</a:t>
          </a:r>
        </a:p>
      </dgm:t>
    </dgm:pt>
    <dgm:pt modelId="{4B88AEF8-4F2C-43BD-A119-EC34F249A69A}" type="parTrans" cxnId="{7C4B5D6C-1AE8-44D9-803F-2008810BC90D}">
      <dgm:prSet/>
      <dgm:spPr/>
      <dgm:t>
        <a:bodyPr/>
        <a:lstStyle/>
        <a:p>
          <a:endParaRPr lang="en-US"/>
        </a:p>
      </dgm:t>
    </dgm:pt>
    <dgm:pt modelId="{DA033CDA-F791-4583-A479-6C2259EF370A}" type="sibTrans" cxnId="{7C4B5D6C-1AE8-44D9-803F-2008810BC90D}">
      <dgm:prSet/>
      <dgm:spPr/>
      <dgm:t>
        <a:bodyPr/>
        <a:lstStyle/>
        <a:p>
          <a:endParaRPr lang="en-US"/>
        </a:p>
      </dgm:t>
    </dgm:pt>
    <dgm:pt modelId="{7EF2E7AA-2CD3-4666-97C0-F046E27F1707}">
      <dgm:prSet/>
      <dgm:spPr/>
      <dgm:t>
        <a:bodyPr/>
        <a:lstStyle/>
        <a:p>
          <a:pPr>
            <a:lnSpc>
              <a:spcPct val="100000"/>
            </a:lnSpc>
            <a:defRPr cap="all"/>
          </a:pPr>
          <a:r>
            <a:rPr lang="en-US" cap="none" baseline="0" dirty="0">
              <a:latin typeface="Source Sans Pro" panose="020B0503030403020204" pitchFamily="34" charset="0"/>
            </a:rPr>
            <a:t>Changing Landscape</a:t>
          </a:r>
          <a:endParaRPr lang="en-US" dirty="0">
            <a:latin typeface="Source Sans Pro" panose="020B0503030403020204" pitchFamily="34" charset="0"/>
          </a:endParaRPr>
        </a:p>
      </dgm:t>
    </dgm:pt>
    <dgm:pt modelId="{B98724A1-3BC8-4F11-8A94-F9C19A4066CD}" type="parTrans" cxnId="{DF84630A-9512-41E8-A742-CE8541FFC249}">
      <dgm:prSet/>
      <dgm:spPr/>
      <dgm:t>
        <a:bodyPr/>
        <a:lstStyle/>
        <a:p>
          <a:endParaRPr lang="en-US"/>
        </a:p>
      </dgm:t>
    </dgm:pt>
    <dgm:pt modelId="{74516547-9367-4284-8741-D481ADFF7920}" type="sibTrans" cxnId="{DF84630A-9512-41E8-A742-CE8541FFC249}">
      <dgm:prSet/>
      <dgm:spPr/>
      <dgm:t>
        <a:bodyPr/>
        <a:lstStyle/>
        <a:p>
          <a:endParaRPr lang="en-US"/>
        </a:p>
      </dgm:t>
    </dgm:pt>
    <dgm:pt modelId="{1DCC0741-D8F6-450E-B6B0-7124C8D86512}">
      <dgm:prSet/>
      <dgm:spPr/>
      <dgm:t>
        <a:bodyPr/>
        <a:lstStyle/>
        <a:p>
          <a:pPr>
            <a:lnSpc>
              <a:spcPct val="100000"/>
            </a:lnSpc>
            <a:defRPr cap="all"/>
          </a:pPr>
          <a:r>
            <a:rPr lang="en-US" cap="none" baseline="0" dirty="0"/>
            <a:t>Implications for PIs and DGAs</a:t>
          </a:r>
        </a:p>
      </dgm:t>
    </dgm:pt>
    <dgm:pt modelId="{BB745DED-D1C6-4B34-A080-B2348AB2C3DB}" type="parTrans" cxnId="{FFF0DBBB-F148-4B52-9BF9-DDED2DB384A7}">
      <dgm:prSet/>
      <dgm:spPr/>
      <dgm:t>
        <a:bodyPr/>
        <a:lstStyle/>
        <a:p>
          <a:endParaRPr lang="en-US"/>
        </a:p>
      </dgm:t>
    </dgm:pt>
    <dgm:pt modelId="{B6B44377-57DC-413D-A993-164142BF6069}" type="sibTrans" cxnId="{FFF0DBBB-F148-4B52-9BF9-DDED2DB384A7}">
      <dgm:prSet/>
      <dgm:spPr/>
      <dgm:t>
        <a:bodyPr/>
        <a:lstStyle/>
        <a:p>
          <a:endParaRPr lang="en-US"/>
        </a:p>
      </dgm:t>
    </dgm:pt>
    <dgm:pt modelId="{41F29DD0-F524-4737-9240-469363702D47}" type="pres">
      <dgm:prSet presAssocID="{D72DBEB0-B216-4CBA-89B1-840929608243}" presName="root" presStyleCnt="0">
        <dgm:presLayoutVars>
          <dgm:dir/>
          <dgm:resizeHandles val="exact"/>
        </dgm:presLayoutVars>
      </dgm:prSet>
      <dgm:spPr/>
    </dgm:pt>
    <dgm:pt modelId="{0E5B195F-85F9-470F-88FB-4FF3E584A9CB}" type="pres">
      <dgm:prSet presAssocID="{688059C5-F815-4A55-86F2-616A49D46F4D}" presName="compNode" presStyleCnt="0"/>
      <dgm:spPr/>
    </dgm:pt>
    <dgm:pt modelId="{8D46C288-58F5-4ED6-8A53-F8D0A9EA11E8}" type="pres">
      <dgm:prSet presAssocID="{688059C5-F815-4A55-86F2-616A49D46F4D}" presName="iconBgRect" presStyleLbl="bgShp" presStyleIdx="0" presStyleCnt="3"/>
      <dgm:spPr>
        <a:solidFill>
          <a:srgbClr val="007A40"/>
        </a:solidFill>
      </dgm:spPr>
    </dgm:pt>
    <dgm:pt modelId="{C5C892C7-668E-4488-BF43-FE8EC39D0DD6}" type="pres">
      <dgm:prSet presAssocID="{688059C5-F815-4A55-86F2-616A49D46F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urt outline"/>
        </a:ext>
      </dgm:extLst>
    </dgm:pt>
    <dgm:pt modelId="{7D8F7D77-48EB-4825-B0D4-90CE5869AFAE}" type="pres">
      <dgm:prSet presAssocID="{688059C5-F815-4A55-86F2-616A49D46F4D}" presName="spaceRect" presStyleCnt="0"/>
      <dgm:spPr/>
    </dgm:pt>
    <dgm:pt modelId="{9EB47B69-0628-45EC-8EDD-B1ECEFDBEF80}" type="pres">
      <dgm:prSet presAssocID="{688059C5-F815-4A55-86F2-616A49D46F4D}" presName="textRect" presStyleLbl="revTx" presStyleIdx="0" presStyleCnt="3">
        <dgm:presLayoutVars>
          <dgm:chMax val="1"/>
          <dgm:chPref val="1"/>
        </dgm:presLayoutVars>
      </dgm:prSet>
      <dgm:spPr/>
    </dgm:pt>
    <dgm:pt modelId="{09D80635-054F-4BAF-9117-0EB6A4F966D7}" type="pres">
      <dgm:prSet presAssocID="{DA033CDA-F791-4583-A479-6C2259EF370A}" presName="sibTrans" presStyleCnt="0"/>
      <dgm:spPr/>
    </dgm:pt>
    <dgm:pt modelId="{FF7869AC-E8C3-4720-9179-FBF02CA51C2D}" type="pres">
      <dgm:prSet presAssocID="{7EF2E7AA-2CD3-4666-97C0-F046E27F1707}" presName="compNode" presStyleCnt="0"/>
      <dgm:spPr/>
    </dgm:pt>
    <dgm:pt modelId="{7FD3348F-B115-4711-8D49-E2251FFAEB80}" type="pres">
      <dgm:prSet presAssocID="{7EF2E7AA-2CD3-4666-97C0-F046E27F1707}" presName="iconBgRect" presStyleLbl="bgShp" presStyleIdx="1" presStyleCnt="3"/>
      <dgm:spPr>
        <a:solidFill>
          <a:srgbClr val="007A40"/>
        </a:solidFill>
      </dgm:spPr>
    </dgm:pt>
    <dgm:pt modelId="{CAE935D2-A0C4-46CF-9CF3-21FDBB3A02D0}" type="pres">
      <dgm:prSet presAssocID="{7EF2E7AA-2CD3-4666-97C0-F046E27F17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untain scene with solid fill"/>
        </a:ext>
      </dgm:extLst>
    </dgm:pt>
    <dgm:pt modelId="{9F741994-0163-4F0C-94D9-B3FF79B996B6}" type="pres">
      <dgm:prSet presAssocID="{7EF2E7AA-2CD3-4666-97C0-F046E27F1707}" presName="spaceRect" presStyleCnt="0"/>
      <dgm:spPr/>
    </dgm:pt>
    <dgm:pt modelId="{3DAE8DA8-E5D8-4B31-AE61-8F68AEF0816B}" type="pres">
      <dgm:prSet presAssocID="{7EF2E7AA-2CD3-4666-97C0-F046E27F1707}" presName="textRect" presStyleLbl="revTx" presStyleIdx="1" presStyleCnt="3">
        <dgm:presLayoutVars>
          <dgm:chMax val="1"/>
          <dgm:chPref val="1"/>
        </dgm:presLayoutVars>
      </dgm:prSet>
      <dgm:spPr/>
    </dgm:pt>
    <dgm:pt modelId="{064C7E5A-DC98-4218-A52A-76EEF39D7890}" type="pres">
      <dgm:prSet presAssocID="{74516547-9367-4284-8741-D481ADFF7920}" presName="sibTrans" presStyleCnt="0"/>
      <dgm:spPr/>
    </dgm:pt>
    <dgm:pt modelId="{D2AB72B6-A7CF-4ABE-8720-AE2FDA6F6E11}" type="pres">
      <dgm:prSet presAssocID="{1DCC0741-D8F6-450E-B6B0-7124C8D86512}" presName="compNode" presStyleCnt="0"/>
      <dgm:spPr/>
    </dgm:pt>
    <dgm:pt modelId="{829A07C7-585E-4A69-8DE5-0BD0AFBE4DB8}" type="pres">
      <dgm:prSet presAssocID="{1DCC0741-D8F6-450E-B6B0-7124C8D86512}" presName="iconBgRect" presStyleLbl="bgShp" presStyleIdx="2" presStyleCnt="3"/>
      <dgm:spPr>
        <a:solidFill>
          <a:srgbClr val="007A40"/>
        </a:solidFill>
      </dgm:spPr>
    </dgm:pt>
    <dgm:pt modelId="{FA78F723-6A51-4EC5-BF77-511C0BC9B940}" type="pres">
      <dgm:prSet presAssocID="{1DCC0741-D8F6-450E-B6B0-7124C8D865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brainstorm with solid fill"/>
        </a:ext>
      </dgm:extLst>
    </dgm:pt>
    <dgm:pt modelId="{CF4F2707-1E75-4686-9CD3-8E1C6CB6181D}" type="pres">
      <dgm:prSet presAssocID="{1DCC0741-D8F6-450E-B6B0-7124C8D86512}" presName="spaceRect" presStyleCnt="0"/>
      <dgm:spPr/>
    </dgm:pt>
    <dgm:pt modelId="{F498E05B-31F8-4C36-BB52-9BE071920A83}" type="pres">
      <dgm:prSet presAssocID="{1DCC0741-D8F6-450E-B6B0-7124C8D86512}" presName="textRect" presStyleLbl="revTx" presStyleIdx="2" presStyleCnt="3">
        <dgm:presLayoutVars>
          <dgm:chMax val="1"/>
          <dgm:chPref val="1"/>
        </dgm:presLayoutVars>
      </dgm:prSet>
      <dgm:spPr/>
    </dgm:pt>
  </dgm:ptLst>
  <dgm:cxnLst>
    <dgm:cxn modelId="{DF84630A-9512-41E8-A742-CE8541FFC249}" srcId="{D72DBEB0-B216-4CBA-89B1-840929608243}" destId="{7EF2E7AA-2CD3-4666-97C0-F046E27F1707}" srcOrd="1" destOrd="0" parTransId="{B98724A1-3BC8-4F11-8A94-F9C19A4066CD}" sibTransId="{74516547-9367-4284-8741-D481ADFF7920}"/>
    <dgm:cxn modelId="{22EF3A19-4B77-401C-924B-5923E5944D60}" type="presOf" srcId="{1DCC0741-D8F6-450E-B6B0-7124C8D86512}" destId="{F498E05B-31F8-4C36-BB52-9BE071920A83}" srcOrd="0" destOrd="0" presId="urn:microsoft.com/office/officeart/2018/5/layout/IconCircleLabelList"/>
    <dgm:cxn modelId="{CF163860-94F5-4C0E-9783-941A231A1E85}" type="presOf" srcId="{D72DBEB0-B216-4CBA-89B1-840929608243}" destId="{41F29DD0-F524-4737-9240-469363702D47}" srcOrd="0" destOrd="0" presId="urn:microsoft.com/office/officeart/2018/5/layout/IconCircleLabelList"/>
    <dgm:cxn modelId="{7C4B5D6C-1AE8-44D9-803F-2008810BC90D}" srcId="{D72DBEB0-B216-4CBA-89B1-840929608243}" destId="{688059C5-F815-4A55-86F2-616A49D46F4D}" srcOrd="0" destOrd="0" parTransId="{4B88AEF8-4F2C-43BD-A119-EC34F249A69A}" sibTransId="{DA033CDA-F791-4583-A479-6C2259EF370A}"/>
    <dgm:cxn modelId="{DD21A38C-021F-4470-89D9-526291730701}" type="presOf" srcId="{7EF2E7AA-2CD3-4666-97C0-F046E27F1707}" destId="{3DAE8DA8-E5D8-4B31-AE61-8F68AEF0816B}" srcOrd="0" destOrd="0" presId="urn:microsoft.com/office/officeart/2018/5/layout/IconCircleLabelList"/>
    <dgm:cxn modelId="{14C28396-9593-4055-82EA-AE40585737B7}" type="presOf" srcId="{688059C5-F815-4A55-86F2-616A49D46F4D}" destId="{9EB47B69-0628-45EC-8EDD-B1ECEFDBEF80}" srcOrd="0" destOrd="0" presId="urn:microsoft.com/office/officeart/2018/5/layout/IconCircleLabelList"/>
    <dgm:cxn modelId="{FFF0DBBB-F148-4B52-9BF9-DDED2DB384A7}" srcId="{D72DBEB0-B216-4CBA-89B1-840929608243}" destId="{1DCC0741-D8F6-450E-B6B0-7124C8D86512}" srcOrd="2" destOrd="0" parTransId="{BB745DED-D1C6-4B34-A080-B2348AB2C3DB}" sibTransId="{B6B44377-57DC-413D-A993-164142BF6069}"/>
    <dgm:cxn modelId="{10860F98-2E2F-4694-8A6E-DCD1B18098E9}" type="presParOf" srcId="{41F29DD0-F524-4737-9240-469363702D47}" destId="{0E5B195F-85F9-470F-88FB-4FF3E584A9CB}" srcOrd="0" destOrd="0" presId="urn:microsoft.com/office/officeart/2018/5/layout/IconCircleLabelList"/>
    <dgm:cxn modelId="{23F612E6-05AD-48AC-953E-824F93A5005C}" type="presParOf" srcId="{0E5B195F-85F9-470F-88FB-4FF3E584A9CB}" destId="{8D46C288-58F5-4ED6-8A53-F8D0A9EA11E8}" srcOrd="0" destOrd="0" presId="urn:microsoft.com/office/officeart/2018/5/layout/IconCircleLabelList"/>
    <dgm:cxn modelId="{A660152B-377F-4069-861B-C07AE46F9667}" type="presParOf" srcId="{0E5B195F-85F9-470F-88FB-4FF3E584A9CB}" destId="{C5C892C7-668E-4488-BF43-FE8EC39D0DD6}" srcOrd="1" destOrd="0" presId="urn:microsoft.com/office/officeart/2018/5/layout/IconCircleLabelList"/>
    <dgm:cxn modelId="{2C5723A6-0FF9-43A2-84BF-93E644AAD02B}" type="presParOf" srcId="{0E5B195F-85F9-470F-88FB-4FF3E584A9CB}" destId="{7D8F7D77-48EB-4825-B0D4-90CE5869AFAE}" srcOrd="2" destOrd="0" presId="urn:microsoft.com/office/officeart/2018/5/layout/IconCircleLabelList"/>
    <dgm:cxn modelId="{31475908-0727-4B69-8EBE-518157832E74}" type="presParOf" srcId="{0E5B195F-85F9-470F-88FB-4FF3E584A9CB}" destId="{9EB47B69-0628-45EC-8EDD-B1ECEFDBEF80}" srcOrd="3" destOrd="0" presId="urn:microsoft.com/office/officeart/2018/5/layout/IconCircleLabelList"/>
    <dgm:cxn modelId="{4D5F5FAD-286F-41B4-BF18-9325CFA49BDC}" type="presParOf" srcId="{41F29DD0-F524-4737-9240-469363702D47}" destId="{09D80635-054F-4BAF-9117-0EB6A4F966D7}" srcOrd="1" destOrd="0" presId="urn:microsoft.com/office/officeart/2018/5/layout/IconCircleLabelList"/>
    <dgm:cxn modelId="{02B91BD9-5110-4882-A967-BBE6468942DB}" type="presParOf" srcId="{41F29DD0-F524-4737-9240-469363702D47}" destId="{FF7869AC-E8C3-4720-9179-FBF02CA51C2D}" srcOrd="2" destOrd="0" presId="urn:microsoft.com/office/officeart/2018/5/layout/IconCircleLabelList"/>
    <dgm:cxn modelId="{51E49616-3247-4B03-9D57-9317C56CE57D}" type="presParOf" srcId="{FF7869AC-E8C3-4720-9179-FBF02CA51C2D}" destId="{7FD3348F-B115-4711-8D49-E2251FFAEB80}" srcOrd="0" destOrd="0" presId="urn:microsoft.com/office/officeart/2018/5/layout/IconCircleLabelList"/>
    <dgm:cxn modelId="{3C02C247-A99E-41FD-A570-47F7A1D07C3D}" type="presParOf" srcId="{FF7869AC-E8C3-4720-9179-FBF02CA51C2D}" destId="{CAE935D2-A0C4-46CF-9CF3-21FDBB3A02D0}" srcOrd="1" destOrd="0" presId="urn:microsoft.com/office/officeart/2018/5/layout/IconCircleLabelList"/>
    <dgm:cxn modelId="{1AA41D99-88EF-4610-80F6-9528FC450904}" type="presParOf" srcId="{FF7869AC-E8C3-4720-9179-FBF02CA51C2D}" destId="{9F741994-0163-4F0C-94D9-B3FF79B996B6}" srcOrd="2" destOrd="0" presId="urn:microsoft.com/office/officeart/2018/5/layout/IconCircleLabelList"/>
    <dgm:cxn modelId="{93DD1682-0AD0-4EDA-B805-F36BFCD911B3}" type="presParOf" srcId="{FF7869AC-E8C3-4720-9179-FBF02CA51C2D}" destId="{3DAE8DA8-E5D8-4B31-AE61-8F68AEF0816B}" srcOrd="3" destOrd="0" presId="urn:microsoft.com/office/officeart/2018/5/layout/IconCircleLabelList"/>
    <dgm:cxn modelId="{A1EDB746-4FF2-45C8-ACFC-13BA8F2B5B04}" type="presParOf" srcId="{41F29DD0-F524-4737-9240-469363702D47}" destId="{064C7E5A-DC98-4218-A52A-76EEF39D7890}" srcOrd="3" destOrd="0" presId="urn:microsoft.com/office/officeart/2018/5/layout/IconCircleLabelList"/>
    <dgm:cxn modelId="{D13C1FCC-D4CF-4516-9D70-A18FFE8CCFA3}" type="presParOf" srcId="{41F29DD0-F524-4737-9240-469363702D47}" destId="{D2AB72B6-A7CF-4ABE-8720-AE2FDA6F6E11}" srcOrd="4" destOrd="0" presId="urn:microsoft.com/office/officeart/2018/5/layout/IconCircleLabelList"/>
    <dgm:cxn modelId="{DF890A06-092B-4DFE-8DE7-C1843122D6C8}" type="presParOf" srcId="{D2AB72B6-A7CF-4ABE-8720-AE2FDA6F6E11}" destId="{829A07C7-585E-4A69-8DE5-0BD0AFBE4DB8}" srcOrd="0" destOrd="0" presId="urn:microsoft.com/office/officeart/2018/5/layout/IconCircleLabelList"/>
    <dgm:cxn modelId="{69248474-7F16-4B81-A7AF-0CD252D97D50}" type="presParOf" srcId="{D2AB72B6-A7CF-4ABE-8720-AE2FDA6F6E11}" destId="{FA78F723-6A51-4EC5-BF77-511C0BC9B940}" srcOrd="1" destOrd="0" presId="urn:microsoft.com/office/officeart/2018/5/layout/IconCircleLabelList"/>
    <dgm:cxn modelId="{71312CC1-5694-47FF-9338-BED2A100AD6E}" type="presParOf" srcId="{D2AB72B6-A7CF-4ABE-8720-AE2FDA6F6E11}" destId="{CF4F2707-1E75-4686-9CD3-8E1C6CB6181D}" srcOrd="2" destOrd="0" presId="urn:microsoft.com/office/officeart/2018/5/layout/IconCircleLabelList"/>
    <dgm:cxn modelId="{BC52DE76-8A6A-4826-8D5A-8F4662E7D74B}" type="presParOf" srcId="{D2AB72B6-A7CF-4ABE-8720-AE2FDA6F6E11}" destId="{F498E05B-31F8-4C36-BB52-9BE071920A8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8E6BFAA-AE5C-4568-8A56-E55BB576CA38}" type="doc">
      <dgm:prSet loTypeId="urn:microsoft.com/office/officeart/2005/8/layout/pList2" loCatId="picture" qsTypeId="urn:microsoft.com/office/officeart/2005/8/quickstyle/simple1" qsCatId="simple" csTypeId="urn:microsoft.com/office/officeart/2005/8/colors/accent1_2" csCatId="accent1" phldr="1"/>
      <dgm:spPr/>
    </dgm:pt>
    <dgm:pt modelId="{E425B5D3-E6A1-4200-80E3-39FF314BE828}">
      <dgm:prSet phldrT="[Text]" custT="1"/>
      <dgm:spPr>
        <a:solidFill>
          <a:srgbClr val="4D5858"/>
        </a:solidFill>
      </dgm:spPr>
      <dgm:t>
        <a:bodyPr/>
        <a:lstStyle/>
        <a:p>
          <a:pPr algn="ctr">
            <a:buNone/>
          </a:pPr>
          <a:r>
            <a:rPr lang="en-US" sz="1500" b="1" dirty="0">
              <a:latin typeface="Source Sans Pro"/>
              <a:ea typeface="Source Sans Pro"/>
            </a:rPr>
            <a:t>Research Security Training</a:t>
          </a:r>
        </a:p>
        <a:p>
          <a:pPr algn="ctr">
            <a:buNone/>
          </a:pPr>
          <a:endParaRPr lang="en-US" sz="1500" dirty="0">
            <a:latin typeface="Source Sans Pro"/>
            <a:ea typeface="Source Sans Pro"/>
          </a:endParaRPr>
        </a:p>
        <a:p>
          <a:pPr algn="l">
            <a:buNone/>
          </a:pPr>
          <a:r>
            <a:rPr lang="en-US" sz="1600" b="1" dirty="0">
              <a:latin typeface="Source Sans Pro"/>
              <a:ea typeface="Source Sans Pro"/>
            </a:rPr>
            <a:t>Who</a:t>
          </a:r>
          <a:r>
            <a:rPr lang="en-US" sz="1600" dirty="0">
              <a:latin typeface="Source Sans Pro"/>
              <a:ea typeface="Source Sans Pro"/>
            </a:rPr>
            <a:t>: PIs, key personnel, senior personnel</a:t>
          </a:r>
        </a:p>
        <a:p>
          <a:pPr algn="l">
            <a:buNone/>
          </a:pPr>
          <a:r>
            <a:rPr lang="en-US" sz="1600" b="1" dirty="0">
              <a:latin typeface="Source Sans Pro"/>
              <a:ea typeface="Source Sans Pro"/>
            </a:rPr>
            <a:t>How</a:t>
          </a:r>
          <a:r>
            <a:rPr lang="en-US" sz="1600" dirty="0">
              <a:latin typeface="Source Sans Pro"/>
              <a:ea typeface="Source Sans Pro"/>
            </a:rPr>
            <a:t>: CITI’s “Undue Influence: Foreign Risks &amp; Mitigations”</a:t>
          </a:r>
        </a:p>
        <a:p>
          <a:pPr algn="l">
            <a:buNone/>
          </a:pPr>
          <a:r>
            <a:rPr lang="en-US" sz="1600" b="1" dirty="0">
              <a:latin typeface="Source Sans Pro"/>
              <a:ea typeface="Source Sans Pro"/>
            </a:rPr>
            <a:t>Time Commitment</a:t>
          </a:r>
          <a:r>
            <a:rPr lang="en-US" sz="1600" dirty="0">
              <a:latin typeface="Source Sans Pro"/>
              <a:ea typeface="Source Sans Pro"/>
            </a:rPr>
            <a:t>: 1 ½ hours</a:t>
          </a:r>
        </a:p>
        <a:p>
          <a:pPr algn="l">
            <a:buNone/>
          </a:pPr>
          <a:r>
            <a:rPr lang="en-US" sz="1600" b="1" dirty="0">
              <a:latin typeface="Source Sans Pro"/>
              <a:ea typeface="Source Sans Pro"/>
            </a:rPr>
            <a:t>Frequency</a:t>
          </a:r>
          <a:r>
            <a:rPr lang="en-US" sz="1600" dirty="0">
              <a:latin typeface="Source Sans Pro"/>
              <a:ea typeface="Source Sans Pro"/>
            </a:rPr>
            <a:t>: Annual</a:t>
          </a:r>
        </a:p>
        <a:p>
          <a:pPr algn="ctr">
            <a:buNone/>
          </a:pPr>
          <a:r>
            <a:rPr lang="en-US" sz="1600" b="1" i="1" dirty="0">
              <a:latin typeface="Source Sans Pro"/>
              <a:ea typeface="Source Sans Pro"/>
            </a:rPr>
            <a:t>**This Information May Change**</a:t>
          </a:r>
          <a:endParaRPr lang="en-US" sz="1600" dirty="0"/>
        </a:p>
      </dgm:t>
    </dgm:pt>
    <dgm:pt modelId="{40FEBFAF-AE69-4C00-AE1D-586FBF239F2E}" type="parTrans" cxnId="{26AF7764-7477-41DE-9EBC-49A766278396}">
      <dgm:prSet/>
      <dgm:spPr/>
      <dgm:t>
        <a:bodyPr/>
        <a:lstStyle/>
        <a:p>
          <a:endParaRPr lang="en-US"/>
        </a:p>
      </dgm:t>
    </dgm:pt>
    <dgm:pt modelId="{A967C7AB-D0AF-4E37-8875-FCD8ADD668F1}" type="sibTrans" cxnId="{26AF7764-7477-41DE-9EBC-49A766278396}">
      <dgm:prSet/>
      <dgm:spPr/>
      <dgm:t>
        <a:bodyPr/>
        <a:lstStyle/>
        <a:p>
          <a:endParaRPr lang="en-US"/>
        </a:p>
      </dgm:t>
    </dgm:pt>
    <dgm:pt modelId="{AB9CD8E8-B398-4478-BE5C-B12F46158FAB}">
      <dgm:prSet phldrT="[Text]"/>
      <dgm:spPr>
        <a:solidFill>
          <a:srgbClr val="4D5858"/>
        </a:solidFill>
      </dgm:spPr>
      <dgm:t>
        <a:bodyPr/>
        <a:lstStyle/>
        <a:p>
          <a:pPr algn="ctr"/>
          <a:r>
            <a:rPr lang="en-US" b="1" dirty="0">
              <a:latin typeface="Source Sans Pro"/>
              <a:ea typeface="Source Sans Pro"/>
            </a:rPr>
            <a:t>Export Control Training</a:t>
          </a:r>
        </a:p>
        <a:p>
          <a:pPr algn="l"/>
          <a:endParaRPr lang="en-US" dirty="0">
            <a:latin typeface="Source Sans Pro"/>
            <a:ea typeface="Source Sans Pro"/>
          </a:endParaRPr>
        </a:p>
        <a:p>
          <a:pPr algn="l"/>
          <a:r>
            <a:rPr lang="en-US" b="1" dirty="0">
              <a:latin typeface="Source Sans Pro"/>
              <a:ea typeface="Source Sans Pro"/>
            </a:rPr>
            <a:t>Who</a:t>
          </a:r>
          <a:r>
            <a:rPr lang="en-US" dirty="0">
              <a:latin typeface="Source Sans Pro"/>
              <a:ea typeface="Source Sans Pro"/>
            </a:rPr>
            <a:t>: PIs, key personnel, senior personnel </a:t>
          </a:r>
          <a:r>
            <a:rPr lang="en-US" b="1" i="1" dirty="0">
              <a:latin typeface="Source Sans Pro"/>
              <a:ea typeface="Source Sans Pro"/>
            </a:rPr>
            <a:t>if</a:t>
          </a:r>
          <a:r>
            <a:rPr lang="en-US" dirty="0">
              <a:latin typeface="Source Sans Pro"/>
              <a:ea typeface="Source Sans Pro"/>
            </a:rPr>
            <a:t> export control restrictions on a federally funded research and development award</a:t>
          </a:r>
        </a:p>
        <a:p>
          <a:pPr algn="l"/>
          <a:r>
            <a:rPr lang="en-US" b="1" dirty="0">
              <a:latin typeface="Source Sans Pro"/>
              <a:ea typeface="Source Sans Pro"/>
            </a:rPr>
            <a:t>How</a:t>
          </a:r>
          <a:r>
            <a:rPr lang="en-US" dirty="0">
              <a:latin typeface="Source Sans Pro"/>
              <a:ea typeface="Source Sans Pro"/>
            </a:rPr>
            <a:t>: CITI’s Export Compliance Course</a:t>
          </a:r>
        </a:p>
        <a:p>
          <a:pPr algn="l"/>
          <a:r>
            <a:rPr lang="en-US" b="1" dirty="0">
              <a:latin typeface="Source Sans Pro"/>
              <a:ea typeface="Source Sans Pro"/>
            </a:rPr>
            <a:t>Time Commitment</a:t>
          </a:r>
          <a:r>
            <a:rPr lang="en-US" dirty="0">
              <a:latin typeface="Source Sans Pro"/>
              <a:ea typeface="Source Sans Pro"/>
            </a:rPr>
            <a:t>: ½ hour</a:t>
          </a:r>
        </a:p>
        <a:p>
          <a:pPr algn="l"/>
          <a:r>
            <a:rPr lang="en-US" b="1" dirty="0">
              <a:latin typeface="Source Sans Pro"/>
              <a:ea typeface="Source Sans Pro"/>
            </a:rPr>
            <a:t>Frequency</a:t>
          </a:r>
          <a:r>
            <a:rPr lang="en-US" dirty="0">
              <a:latin typeface="Source Sans Pro"/>
              <a:ea typeface="Source Sans Pro"/>
            </a:rPr>
            <a:t>: Unclear</a:t>
          </a:r>
        </a:p>
        <a:p>
          <a:pPr algn="ctr"/>
          <a:r>
            <a:rPr lang="en-US" b="1" i="1" dirty="0">
              <a:latin typeface="Source Sans Pro"/>
              <a:ea typeface="Source Sans Pro"/>
            </a:rPr>
            <a:t>**This Information May Change**</a:t>
          </a:r>
          <a:endParaRPr lang="en-US" dirty="0"/>
        </a:p>
      </dgm:t>
    </dgm:pt>
    <dgm:pt modelId="{699AA73C-FF3E-461F-8790-DEDFFD3F6B19}" type="parTrans" cxnId="{DCC56360-E548-4968-B0A0-51079E4EAE85}">
      <dgm:prSet/>
      <dgm:spPr/>
      <dgm:t>
        <a:bodyPr/>
        <a:lstStyle/>
        <a:p>
          <a:endParaRPr lang="en-US"/>
        </a:p>
      </dgm:t>
    </dgm:pt>
    <dgm:pt modelId="{29F595B7-17EF-410C-8706-7F25425E8CCD}" type="sibTrans" cxnId="{DCC56360-E548-4968-B0A0-51079E4EAE85}">
      <dgm:prSet/>
      <dgm:spPr/>
      <dgm:t>
        <a:bodyPr/>
        <a:lstStyle/>
        <a:p>
          <a:endParaRPr lang="en-US"/>
        </a:p>
      </dgm:t>
    </dgm:pt>
    <dgm:pt modelId="{83698635-1BB1-475F-B1A6-45D48979FFD3}">
      <dgm:prSet phldrT="[Text]"/>
      <dgm:spPr>
        <a:solidFill>
          <a:srgbClr val="4D5858"/>
        </a:solidFill>
      </dgm:spPr>
      <dgm:t>
        <a:bodyPr/>
        <a:lstStyle/>
        <a:p>
          <a:pPr algn="ctr"/>
          <a:r>
            <a:rPr lang="en-US" b="1" dirty="0">
              <a:latin typeface="Source Sans Pro"/>
              <a:ea typeface="Source Sans Pro"/>
            </a:rPr>
            <a:t>Foreign Travel Security Training</a:t>
          </a:r>
        </a:p>
        <a:p>
          <a:pPr algn="ctr"/>
          <a:endParaRPr lang="en-US" b="1" dirty="0">
            <a:latin typeface="Source Sans Pro"/>
            <a:ea typeface="Source Sans Pro"/>
          </a:endParaRPr>
        </a:p>
        <a:p>
          <a:pPr algn="l"/>
          <a:r>
            <a:rPr lang="en-US" b="1" dirty="0">
              <a:latin typeface="Source Sans Pro"/>
              <a:ea typeface="Source Sans Pro"/>
            </a:rPr>
            <a:t>Who</a:t>
          </a:r>
          <a:r>
            <a:rPr lang="en-US" dirty="0">
              <a:latin typeface="Source Sans Pro"/>
              <a:ea typeface="Source Sans Pro"/>
            </a:rPr>
            <a:t>: “Relevant personnel” </a:t>
          </a:r>
          <a:r>
            <a:rPr lang="en-US" b="1" i="1" dirty="0">
              <a:latin typeface="Source Sans Pro"/>
              <a:ea typeface="Source Sans Pro"/>
            </a:rPr>
            <a:t>if</a:t>
          </a:r>
          <a:r>
            <a:rPr lang="en-US" dirty="0">
              <a:latin typeface="Source Sans Pro"/>
              <a:ea typeface="Source Sans Pro"/>
            </a:rPr>
            <a:t> foreign travel on award</a:t>
          </a:r>
        </a:p>
        <a:p>
          <a:pPr algn="l"/>
          <a:r>
            <a:rPr lang="en-US" b="1" dirty="0">
              <a:latin typeface="Source Sans Pro"/>
              <a:ea typeface="Source Sans Pro"/>
            </a:rPr>
            <a:t>How</a:t>
          </a:r>
          <a:r>
            <a:rPr lang="en-US" dirty="0">
              <a:latin typeface="Source Sans Pro"/>
              <a:ea typeface="Source Sans Pro"/>
            </a:rPr>
            <a:t>: Uncertain at this time; could be via CITI, may be through Concur</a:t>
          </a:r>
        </a:p>
        <a:p>
          <a:pPr algn="l"/>
          <a:r>
            <a:rPr lang="en-US" b="1" dirty="0">
              <a:latin typeface="Source Sans Pro"/>
              <a:ea typeface="Source Sans Pro"/>
            </a:rPr>
            <a:t>Time Commitment</a:t>
          </a:r>
          <a:r>
            <a:rPr lang="en-US" dirty="0">
              <a:latin typeface="Source Sans Pro"/>
              <a:ea typeface="Source Sans Pro"/>
            </a:rPr>
            <a:t>: Uncertain at this time</a:t>
          </a:r>
        </a:p>
        <a:p>
          <a:pPr algn="l"/>
          <a:r>
            <a:rPr lang="en-US" b="1" dirty="0">
              <a:latin typeface="Source Sans Pro"/>
              <a:ea typeface="Source Sans Pro"/>
            </a:rPr>
            <a:t>Frequency</a:t>
          </a:r>
          <a:r>
            <a:rPr lang="en-US" dirty="0">
              <a:latin typeface="Source Sans Pro"/>
              <a:ea typeface="Source Sans Pro"/>
            </a:rPr>
            <a:t>: Uncertain at this time</a:t>
          </a:r>
        </a:p>
        <a:p>
          <a:pPr algn="ctr"/>
          <a:r>
            <a:rPr lang="en-US" b="1" i="1" dirty="0">
              <a:latin typeface="Source Sans Pro"/>
              <a:ea typeface="Source Sans Pro"/>
            </a:rPr>
            <a:t>**This Information May Change**</a:t>
          </a:r>
          <a:endParaRPr lang="en-US" dirty="0"/>
        </a:p>
      </dgm:t>
    </dgm:pt>
    <dgm:pt modelId="{20F832B3-D850-459A-932A-E454F6A08BD9}" type="parTrans" cxnId="{AF46629B-2F87-4ED5-BCDF-0130F6ACE9D1}">
      <dgm:prSet/>
      <dgm:spPr/>
      <dgm:t>
        <a:bodyPr/>
        <a:lstStyle/>
        <a:p>
          <a:endParaRPr lang="en-US"/>
        </a:p>
      </dgm:t>
    </dgm:pt>
    <dgm:pt modelId="{C19B858F-209F-4F47-8AE9-25107DEE7C6C}" type="sibTrans" cxnId="{AF46629B-2F87-4ED5-BCDF-0130F6ACE9D1}">
      <dgm:prSet/>
      <dgm:spPr/>
      <dgm:t>
        <a:bodyPr/>
        <a:lstStyle/>
        <a:p>
          <a:endParaRPr lang="en-US"/>
        </a:p>
      </dgm:t>
    </dgm:pt>
    <dgm:pt modelId="{E7FB2099-B00E-40CE-9D50-8A0DBA81BB09}" type="pres">
      <dgm:prSet presAssocID="{D8E6BFAA-AE5C-4568-8A56-E55BB576CA38}" presName="Name0" presStyleCnt="0">
        <dgm:presLayoutVars>
          <dgm:dir/>
          <dgm:resizeHandles val="exact"/>
        </dgm:presLayoutVars>
      </dgm:prSet>
      <dgm:spPr/>
    </dgm:pt>
    <dgm:pt modelId="{A459CC2D-C881-4DDD-B3F4-4044F0F5609C}" type="pres">
      <dgm:prSet presAssocID="{D8E6BFAA-AE5C-4568-8A56-E55BB576CA38}" presName="bkgdShp" presStyleLbl="alignAccFollowNode1" presStyleIdx="0" presStyleCnt="1" custScaleY="73490" custLinFactNeighborY="-472"/>
      <dgm:spPr>
        <a:solidFill>
          <a:srgbClr val="007A40">
            <a:alpha val="90000"/>
          </a:srgbClr>
        </a:solidFill>
        <a:ln>
          <a:solidFill>
            <a:srgbClr val="007A40">
              <a:alpha val="90000"/>
            </a:srgbClr>
          </a:solidFill>
        </a:ln>
      </dgm:spPr>
    </dgm:pt>
    <dgm:pt modelId="{1C987160-0E14-4AA3-8C82-299D8D525EBB}" type="pres">
      <dgm:prSet presAssocID="{D8E6BFAA-AE5C-4568-8A56-E55BB576CA38}" presName="linComp" presStyleCnt="0"/>
      <dgm:spPr/>
    </dgm:pt>
    <dgm:pt modelId="{609915D1-2D64-4305-ABB0-D2EA77237AE2}" type="pres">
      <dgm:prSet presAssocID="{E425B5D3-E6A1-4200-80E3-39FF314BE828}" presName="compNode" presStyleCnt="0"/>
      <dgm:spPr/>
    </dgm:pt>
    <dgm:pt modelId="{12E858AC-4886-4594-A5F9-62E3B305170B}" type="pres">
      <dgm:prSet presAssocID="{E425B5D3-E6A1-4200-80E3-39FF314BE828}" presName="node" presStyleLbl="node1" presStyleIdx="0" presStyleCnt="3" custScaleY="124957" custLinFactNeighborY="-6239">
        <dgm:presLayoutVars>
          <dgm:bulletEnabled val="1"/>
        </dgm:presLayoutVars>
      </dgm:prSet>
      <dgm:spPr/>
    </dgm:pt>
    <dgm:pt modelId="{5C7511BD-E872-4262-8396-C8A224ABDDD5}" type="pres">
      <dgm:prSet presAssocID="{E425B5D3-E6A1-4200-80E3-39FF314BE828}" presName="invisiNode" presStyleLbl="node1" presStyleIdx="0" presStyleCnt="3"/>
      <dgm:spPr/>
    </dgm:pt>
    <dgm:pt modelId="{90262AAB-6FFF-4ADC-A1F9-D90E6A24FFE8}" type="pres">
      <dgm:prSet presAssocID="{E425B5D3-E6A1-4200-80E3-39FF314BE828}" presName="imagNode" presStyleLbl="fgImgPlace1" presStyleIdx="0" presStyleCnt="3" custScaleX="65994" custScaleY="659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a:solidFill>
            <a:srgbClr val="FFFF00"/>
          </a:solidFill>
        </a:ln>
      </dgm:spPr>
      <dgm:extLst>
        <a:ext uri="{E40237B7-FDA0-4F09-8148-C483321AD2D9}">
          <dgm14:cNvPr xmlns:dgm14="http://schemas.microsoft.com/office/drawing/2010/diagram" id="0" name="" descr="Scientist female with solid fill"/>
        </a:ext>
      </dgm:extLst>
    </dgm:pt>
    <dgm:pt modelId="{3F150D9D-2023-45E8-BB56-164284C4875E}" type="pres">
      <dgm:prSet presAssocID="{A967C7AB-D0AF-4E37-8875-FCD8ADD668F1}" presName="sibTrans" presStyleLbl="sibTrans2D1" presStyleIdx="0" presStyleCnt="0"/>
      <dgm:spPr/>
    </dgm:pt>
    <dgm:pt modelId="{7FB59279-7A2E-45FA-97D3-09701B1C1576}" type="pres">
      <dgm:prSet presAssocID="{AB9CD8E8-B398-4478-BE5C-B12F46158FAB}" presName="compNode" presStyleCnt="0"/>
      <dgm:spPr/>
    </dgm:pt>
    <dgm:pt modelId="{255F6737-C614-4764-8865-9C595B63AFC7}" type="pres">
      <dgm:prSet presAssocID="{AB9CD8E8-B398-4478-BE5C-B12F46158FAB}" presName="node" presStyleLbl="node1" presStyleIdx="1" presStyleCnt="3" custScaleY="124904" custLinFactNeighborY="-5862">
        <dgm:presLayoutVars>
          <dgm:bulletEnabled val="1"/>
        </dgm:presLayoutVars>
      </dgm:prSet>
      <dgm:spPr/>
    </dgm:pt>
    <dgm:pt modelId="{E4A4AB37-B18F-41C3-B4DF-D401F51E1D2E}" type="pres">
      <dgm:prSet presAssocID="{AB9CD8E8-B398-4478-BE5C-B12F46158FAB}" presName="invisiNode" presStyleLbl="node1" presStyleIdx="1" presStyleCnt="3"/>
      <dgm:spPr/>
    </dgm:pt>
    <dgm:pt modelId="{AC2F39FF-BBF1-4009-A84F-4462C417A091}" type="pres">
      <dgm:prSet presAssocID="{AB9CD8E8-B398-4478-BE5C-B12F46158FAB}" presName="imagNode" presStyleLbl="fgImgPlace1" presStyleIdx="1" presStyleCnt="3" custScaleX="66198" custScaleY="661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a:ln>
          <a:solidFill>
            <a:srgbClr val="FFE500"/>
          </a:solidFill>
        </a:ln>
      </dgm:spPr>
      <dgm:extLst>
        <a:ext uri="{E40237B7-FDA0-4F09-8148-C483321AD2D9}">
          <dgm14:cNvPr xmlns:dgm14="http://schemas.microsoft.com/office/drawing/2010/diagram" id="0" name="" descr="Court with solid fill"/>
        </a:ext>
      </dgm:extLst>
    </dgm:pt>
    <dgm:pt modelId="{3F0A2ABE-752C-4D1C-912F-17EF435FC0C4}" type="pres">
      <dgm:prSet presAssocID="{29F595B7-17EF-410C-8706-7F25425E8CCD}" presName="sibTrans" presStyleLbl="sibTrans2D1" presStyleIdx="0" presStyleCnt="0"/>
      <dgm:spPr/>
    </dgm:pt>
    <dgm:pt modelId="{087F44FA-B369-424B-9249-2ED11BF36C9A}" type="pres">
      <dgm:prSet presAssocID="{83698635-1BB1-475F-B1A6-45D48979FFD3}" presName="compNode" presStyleCnt="0"/>
      <dgm:spPr/>
    </dgm:pt>
    <dgm:pt modelId="{0E43F395-EA2C-4CE5-9C45-6790D8B19F20}" type="pres">
      <dgm:prSet presAssocID="{83698635-1BB1-475F-B1A6-45D48979FFD3}" presName="node" presStyleLbl="node1" presStyleIdx="2" presStyleCnt="3" custScaleY="124220" custLinFactNeighborY="-6802">
        <dgm:presLayoutVars>
          <dgm:bulletEnabled val="1"/>
        </dgm:presLayoutVars>
      </dgm:prSet>
      <dgm:spPr/>
    </dgm:pt>
    <dgm:pt modelId="{01484E1C-55EA-4983-AF27-1C302DA4E34A}" type="pres">
      <dgm:prSet presAssocID="{83698635-1BB1-475F-B1A6-45D48979FFD3}" presName="invisiNode" presStyleLbl="node1" presStyleIdx="2" presStyleCnt="3"/>
      <dgm:spPr/>
    </dgm:pt>
    <dgm:pt modelId="{73AF9047-460E-4EBA-8766-B939BD167557}" type="pres">
      <dgm:prSet presAssocID="{83698635-1BB1-475F-B1A6-45D48979FFD3}" presName="imagNode" presStyleLbl="fgImgPlace1" presStyleIdx="2" presStyleCnt="3" custScaleX="66479" custScaleY="6647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a:solidFill>
            <a:srgbClr val="FFE500"/>
          </a:solidFill>
        </a:ln>
      </dgm:spPr>
      <dgm:extLst>
        <a:ext uri="{E40237B7-FDA0-4F09-8148-C483321AD2D9}">
          <dgm14:cNvPr xmlns:dgm14="http://schemas.microsoft.com/office/drawing/2010/diagram" id="0" name="" descr="Travel with solid fill"/>
        </a:ext>
      </dgm:extLst>
    </dgm:pt>
  </dgm:ptLst>
  <dgm:cxnLst>
    <dgm:cxn modelId="{18231311-756A-4500-9E59-6DC50B9DF11A}" type="presOf" srcId="{A967C7AB-D0AF-4E37-8875-FCD8ADD668F1}" destId="{3F150D9D-2023-45E8-BB56-164284C4875E}" srcOrd="0" destOrd="0" presId="urn:microsoft.com/office/officeart/2005/8/layout/pList2"/>
    <dgm:cxn modelId="{2EC23C54-0C87-4A71-8859-B8DE440DE1F7}" type="presOf" srcId="{AB9CD8E8-B398-4478-BE5C-B12F46158FAB}" destId="{255F6737-C614-4764-8865-9C595B63AFC7}" srcOrd="0" destOrd="0" presId="urn:microsoft.com/office/officeart/2005/8/layout/pList2"/>
    <dgm:cxn modelId="{DCC56360-E548-4968-B0A0-51079E4EAE85}" srcId="{D8E6BFAA-AE5C-4568-8A56-E55BB576CA38}" destId="{AB9CD8E8-B398-4478-BE5C-B12F46158FAB}" srcOrd="1" destOrd="0" parTransId="{699AA73C-FF3E-461F-8790-DEDFFD3F6B19}" sibTransId="{29F595B7-17EF-410C-8706-7F25425E8CCD}"/>
    <dgm:cxn modelId="{26AF7764-7477-41DE-9EBC-49A766278396}" srcId="{D8E6BFAA-AE5C-4568-8A56-E55BB576CA38}" destId="{E425B5D3-E6A1-4200-80E3-39FF314BE828}" srcOrd="0" destOrd="0" parTransId="{40FEBFAF-AE69-4C00-AE1D-586FBF239F2E}" sibTransId="{A967C7AB-D0AF-4E37-8875-FCD8ADD668F1}"/>
    <dgm:cxn modelId="{0460A366-EB6C-4B82-BDF7-B72DC2257F06}" type="presOf" srcId="{29F595B7-17EF-410C-8706-7F25425E8CCD}" destId="{3F0A2ABE-752C-4D1C-912F-17EF435FC0C4}" srcOrd="0" destOrd="0" presId="urn:microsoft.com/office/officeart/2005/8/layout/pList2"/>
    <dgm:cxn modelId="{00C01D6C-F6D5-4201-B6B9-16CB5FBD3A6A}" type="presOf" srcId="{D8E6BFAA-AE5C-4568-8A56-E55BB576CA38}" destId="{E7FB2099-B00E-40CE-9D50-8A0DBA81BB09}" srcOrd="0" destOrd="0" presId="urn:microsoft.com/office/officeart/2005/8/layout/pList2"/>
    <dgm:cxn modelId="{57467174-26B0-4300-972F-1D786BD5CC53}" type="presOf" srcId="{E425B5D3-E6A1-4200-80E3-39FF314BE828}" destId="{12E858AC-4886-4594-A5F9-62E3B305170B}" srcOrd="0" destOrd="0" presId="urn:microsoft.com/office/officeart/2005/8/layout/pList2"/>
    <dgm:cxn modelId="{AF46629B-2F87-4ED5-BCDF-0130F6ACE9D1}" srcId="{D8E6BFAA-AE5C-4568-8A56-E55BB576CA38}" destId="{83698635-1BB1-475F-B1A6-45D48979FFD3}" srcOrd="2" destOrd="0" parTransId="{20F832B3-D850-459A-932A-E454F6A08BD9}" sibTransId="{C19B858F-209F-4F47-8AE9-25107DEE7C6C}"/>
    <dgm:cxn modelId="{E1ED75B7-11C2-4B32-9162-C0196305D421}" type="presOf" srcId="{83698635-1BB1-475F-B1A6-45D48979FFD3}" destId="{0E43F395-EA2C-4CE5-9C45-6790D8B19F20}" srcOrd="0" destOrd="0" presId="urn:microsoft.com/office/officeart/2005/8/layout/pList2"/>
    <dgm:cxn modelId="{990B22E4-09EC-46D9-A24D-991B90804408}" type="presParOf" srcId="{E7FB2099-B00E-40CE-9D50-8A0DBA81BB09}" destId="{A459CC2D-C881-4DDD-B3F4-4044F0F5609C}" srcOrd="0" destOrd="0" presId="urn:microsoft.com/office/officeart/2005/8/layout/pList2"/>
    <dgm:cxn modelId="{F9C24A12-21CA-41FD-B852-16FC1A0E610F}" type="presParOf" srcId="{E7FB2099-B00E-40CE-9D50-8A0DBA81BB09}" destId="{1C987160-0E14-4AA3-8C82-299D8D525EBB}" srcOrd="1" destOrd="0" presId="urn:microsoft.com/office/officeart/2005/8/layout/pList2"/>
    <dgm:cxn modelId="{E51AA8C8-CBF6-4504-8E02-44D5AC031784}" type="presParOf" srcId="{1C987160-0E14-4AA3-8C82-299D8D525EBB}" destId="{609915D1-2D64-4305-ABB0-D2EA77237AE2}" srcOrd="0" destOrd="0" presId="urn:microsoft.com/office/officeart/2005/8/layout/pList2"/>
    <dgm:cxn modelId="{87EEE289-5702-4EE1-A3EB-010EC4B9288E}" type="presParOf" srcId="{609915D1-2D64-4305-ABB0-D2EA77237AE2}" destId="{12E858AC-4886-4594-A5F9-62E3B305170B}" srcOrd="0" destOrd="0" presId="urn:microsoft.com/office/officeart/2005/8/layout/pList2"/>
    <dgm:cxn modelId="{ACDBDF1E-9618-482B-B566-E19097166961}" type="presParOf" srcId="{609915D1-2D64-4305-ABB0-D2EA77237AE2}" destId="{5C7511BD-E872-4262-8396-C8A224ABDDD5}" srcOrd="1" destOrd="0" presId="urn:microsoft.com/office/officeart/2005/8/layout/pList2"/>
    <dgm:cxn modelId="{09461309-5568-4278-A77F-3A2FDE85118B}" type="presParOf" srcId="{609915D1-2D64-4305-ABB0-D2EA77237AE2}" destId="{90262AAB-6FFF-4ADC-A1F9-D90E6A24FFE8}" srcOrd="2" destOrd="0" presId="urn:microsoft.com/office/officeart/2005/8/layout/pList2"/>
    <dgm:cxn modelId="{09A51826-13E9-4A8A-ADA8-0C850D077032}" type="presParOf" srcId="{1C987160-0E14-4AA3-8C82-299D8D525EBB}" destId="{3F150D9D-2023-45E8-BB56-164284C4875E}" srcOrd="1" destOrd="0" presId="urn:microsoft.com/office/officeart/2005/8/layout/pList2"/>
    <dgm:cxn modelId="{A23D037F-2CDB-4019-845C-F7D796034342}" type="presParOf" srcId="{1C987160-0E14-4AA3-8C82-299D8D525EBB}" destId="{7FB59279-7A2E-45FA-97D3-09701B1C1576}" srcOrd="2" destOrd="0" presId="urn:microsoft.com/office/officeart/2005/8/layout/pList2"/>
    <dgm:cxn modelId="{C18B329A-219A-40CA-8366-BB033ABDD6C3}" type="presParOf" srcId="{7FB59279-7A2E-45FA-97D3-09701B1C1576}" destId="{255F6737-C614-4764-8865-9C595B63AFC7}" srcOrd="0" destOrd="0" presId="urn:microsoft.com/office/officeart/2005/8/layout/pList2"/>
    <dgm:cxn modelId="{BA700160-260F-4E7B-ACDE-7A0D05A718D4}" type="presParOf" srcId="{7FB59279-7A2E-45FA-97D3-09701B1C1576}" destId="{E4A4AB37-B18F-41C3-B4DF-D401F51E1D2E}" srcOrd="1" destOrd="0" presId="urn:microsoft.com/office/officeart/2005/8/layout/pList2"/>
    <dgm:cxn modelId="{F91C395F-64F8-4633-80BF-FE8A16E65FA5}" type="presParOf" srcId="{7FB59279-7A2E-45FA-97D3-09701B1C1576}" destId="{AC2F39FF-BBF1-4009-A84F-4462C417A091}" srcOrd="2" destOrd="0" presId="urn:microsoft.com/office/officeart/2005/8/layout/pList2"/>
    <dgm:cxn modelId="{B786B2EF-C03D-4D6E-98EA-B35D60935C9E}" type="presParOf" srcId="{1C987160-0E14-4AA3-8C82-299D8D525EBB}" destId="{3F0A2ABE-752C-4D1C-912F-17EF435FC0C4}" srcOrd="3" destOrd="0" presId="urn:microsoft.com/office/officeart/2005/8/layout/pList2"/>
    <dgm:cxn modelId="{523F8257-66C5-4810-B316-D6DC7196E3BC}" type="presParOf" srcId="{1C987160-0E14-4AA3-8C82-299D8D525EBB}" destId="{087F44FA-B369-424B-9249-2ED11BF36C9A}" srcOrd="4" destOrd="0" presId="urn:microsoft.com/office/officeart/2005/8/layout/pList2"/>
    <dgm:cxn modelId="{9AADCD3C-D4D5-4DF3-959D-0DC62C85A371}" type="presParOf" srcId="{087F44FA-B369-424B-9249-2ED11BF36C9A}" destId="{0E43F395-EA2C-4CE5-9C45-6790D8B19F20}" srcOrd="0" destOrd="0" presId="urn:microsoft.com/office/officeart/2005/8/layout/pList2"/>
    <dgm:cxn modelId="{A57B0FF5-29D5-4BE5-8790-B499931D9DB9}" type="presParOf" srcId="{087F44FA-B369-424B-9249-2ED11BF36C9A}" destId="{01484E1C-55EA-4983-AF27-1C302DA4E34A}" srcOrd="1" destOrd="0" presId="urn:microsoft.com/office/officeart/2005/8/layout/pList2"/>
    <dgm:cxn modelId="{5909FFD7-CA87-4EDD-938C-F53B49ACA109}" type="presParOf" srcId="{087F44FA-B369-424B-9249-2ED11BF36C9A}" destId="{73AF9047-460E-4EBA-8766-B939BD167557}"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C288-58F5-4ED6-8A53-F8D0A9EA11E8}">
      <dsp:nvSpPr>
        <dsp:cNvPr id="0" name=""/>
        <dsp:cNvSpPr/>
      </dsp:nvSpPr>
      <dsp:spPr>
        <a:xfrm>
          <a:off x="718664" y="453902"/>
          <a:ext cx="1955812" cy="1955812"/>
        </a:xfrm>
        <a:prstGeom prst="ellipse">
          <a:avLst/>
        </a:prstGeom>
        <a:solidFill>
          <a:srgbClr val="007A40"/>
        </a:solidFill>
        <a:ln>
          <a:noFill/>
        </a:ln>
        <a:effectLst/>
      </dsp:spPr>
      <dsp:style>
        <a:lnRef idx="0">
          <a:scrgbClr r="0" g="0" b="0"/>
        </a:lnRef>
        <a:fillRef idx="1">
          <a:scrgbClr r="0" g="0" b="0"/>
        </a:fillRef>
        <a:effectRef idx="0">
          <a:scrgbClr r="0" g="0" b="0"/>
        </a:effectRef>
        <a:fontRef idx="minor"/>
      </dsp:style>
    </dsp:sp>
    <dsp:sp modelId="{C5C892C7-668E-4488-BF43-FE8EC39D0DD6}">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47B69-0628-45EC-8EDD-B1ECEFDBEF80}">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none" baseline="0" dirty="0">
              <a:latin typeface="Source Sans Pro" panose="020B0503030403020204" pitchFamily="34" charset="0"/>
            </a:rPr>
            <a:t>Export Control Regulations and the Fundamental Research Exclusion</a:t>
          </a:r>
        </a:p>
      </dsp:txBody>
      <dsp:txXfrm>
        <a:off x="93445" y="3018902"/>
        <a:ext cx="3206250" cy="720000"/>
      </dsp:txXfrm>
    </dsp:sp>
    <dsp:sp modelId="{7FD3348F-B115-4711-8D49-E2251FFAEB80}">
      <dsp:nvSpPr>
        <dsp:cNvPr id="0" name=""/>
        <dsp:cNvSpPr/>
      </dsp:nvSpPr>
      <dsp:spPr>
        <a:xfrm>
          <a:off x="4486008" y="453902"/>
          <a:ext cx="1955812" cy="1955812"/>
        </a:xfrm>
        <a:prstGeom prst="ellipse">
          <a:avLst/>
        </a:prstGeom>
        <a:solidFill>
          <a:srgbClr val="007A40"/>
        </a:solidFill>
        <a:ln>
          <a:noFill/>
        </a:ln>
        <a:effectLst/>
      </dsp:spPr>
      <dsp:style>
        <a:lnRef idx="0">
          <a:scrgbClr r="0" g="0" b="0"/>
        </a:lnRef>
        <a:fillRef idx="1">
          <a:scrgbClr r="0" g="0" b="0"/>
        </a:fillRef>
        <a:effectRef idx="0">
          <a:scrgbClr r="0" g="0" b="0"/>
        </a:effectRef>
        <a:fontRef idx="minor"/>
      </dsp:style>
    </dsp:sp>
    <dsp:sp modelId="{CAE935D2-A0C4-46CF-9CF3-21FDBB3A02D0}">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E8DA8-E5D8-4B31-AE61-8F68AEF0816B}">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baseline="0" dirty="0">
              <a:latin typeface="Source Sans Pro" panose="020B0503030403020204" pitchFamily="34" charset="0"/>
            </a:rPr>
            <a:t>Changing Landscape</a:t>
          </a:r>
          <a:endParaRPr lang="en-US" sz="2300" kern="1200" dirty="0">
            <a:latin typeface="Source Sans Pro" panose="020B0503030403020204" pitchFamily="34" charset="0"/>
          </a:endParaRPr>
        </a:p>
      </dsp:txBody>
      <dsp:txXfrm>
        <a:off x="3860789" y="3018902"/>
        <a:ext cx="3206250" cy="720000"/>
      </dsp:txXfrm>
    </dsp:sp>
    <dsp:sp modelId="{829A07C7-585E-4A69-8DE5-0BD0AFBE4DB8}">
      <dsp:nvSpPr>
        <dsp:cNvPr id="0" name=""/>
        <dsp:cNvSpPr/>
      </dsp:nvSpPr>
      <dsp:spPr>
        <a:xfrm>
          <a:off x="8253352" y="453902"/>
          <a:ext cx="1955812" cy="1955812"/>
        </a:xfrm>
        <a:prstGeom prst="ellipse">
          <a:avLst/>
        </a:prstGeom>
        <a:solidFill>
          <a:srgbClr val="007A40"/>
        </a:solidFill>
        <a:ln>
          <a:noFill/>
        </a:ln>
        <a:effectLst/>
      </dsp:spPr>
      <dsp:style>
        <a:lnRef idx="0">
          <a:scrgbClr r="0" g="0" b="0"/>
        </a:lnRef>
        <a:fillRef idx="1">
          <a:scrgbClr r="0" g="0" b="0"/>
        </a:fillRef>
        <a:effectRef idx="0">
          <a:scrgbClr r="0" g="0" b="0"/>
        </a:effectRef>
        <a:fontRef idx="minor"/>
      </dsp:style>
    </dsp:sp>
    <dsp:sp modelId="{FA78F723-6A51-4EC5-BF77-511C0BC9B940}">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8E05B-31F8-4C36-BB52-9BE071920A83}">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baseline="0" dirty="0"/>
            <a:t>Implications for PIs and DGAs</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9CC2D-C881-4DDD-B3F4-4044F0F5609C}">
      <dsp:nvSpPr>
        <dsp:cNvPr id="0" name=""/>
        <dsp:cNvSpPr/>
      </dsp:nvSpPr>
      <dsp:spPr>
        <a:xfrm>
          <a:off x="0" y="372629"/>
          <a:ext cx="9716787" cy="2142260"/>
        </a:xfrm>
        <a:prstGeom prst="roundRect">
          <a:avLst>
            <a:gd name="adj" fmla="val 10000"/>
          </a:avLst>
        </a:prstGeom>
        <a:solidFill>
          <a:srgbClr val="007A40">
            <a:alpha val="90000"/>
          </a:srgbClr>
        </a:solidFill>
        <a:ln w="12700" cap="flat" cmpd="sng" algn="ctr">
          <a:solidFill>
            <a:srgbClr val="007A40">
              <a:alpha val="90000"/>
            </a:srgbClr>
          </a:solidFill>
          <a:prstDash val="solid"/>
          <a:miter lim="800000"/>
        </a:ln>
        <a:effectLst/>
      </dsp:spPr>
      <dsp:style>
        <a:lnRef idx="2">
          <a:scrgbClr r="0" g="0" b="0"/>
        </a:lnRef>
        <a:fillRef idx="1">
          <a:scrgbClr r="0" g="0" b="0"/>
        </a:fillRef>
        <a:effectRef idx="0">
          <a:scrgbClr r="0" g="0" b="0"/>
        </a:effectRef>
        <a:fontRef idx="minor"/>
      </dsp:style>
    </dsp:sp>
    <dsp:sp modelId="{90262AAB-6FFF-4ADC-A1F9-D90E6A24FFE8}">
      <dsp:nvSpPr>
        <dsp:cNvPr id="0" name=""/>
        <dsp:cNvSpPr/>
      </dsp:nvSpPr>
      <dsp:spPr>
        <a:xfrm>
          <a:off x="776821" y="529850"/>
          <a:ext cx="1883671" cy="141074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sp>
    <dsp:sp modelId="{12E858AC-4886-4594-A5F9-62E3B305170B}">
      <dsp:nvSpPr>
        <dsp:cNvPr id="0" name=""/>
        <dsp:cNvSpPr/>
      </dsp:nvSpPr>
      <dsp:spPr>
        <a:xfrm rot="10800000">
          <a:off x="291503" y="2025871"/>
          <a:ext cx="2854306" cy="4451996"/>
        </a:xfrm>
        <a:prstGeom prst="round2SameRect">
          <a:avLst>
            <a:gd name="adj1" fmla="val 10500"/>
            <a:gd name="adj2" fmla="val 0"/>
          </a:avLst>
        </a:prstGeom>
        <a:solidFill>
          <a:srgbClr val="4D58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latin typeface="Source Sans Pro"/>
              <a:ea typeface="Source Sans Pro"/>
            </a:rPr>
            <a:t>Research Security Training</a:t>
          </a:r>
        </a:p>
        <a:p>
          <a:pPr marL="0" lvl="0" indent="0" algn="ctr" defTabSz="666750">
            <a:lnSpc>
              <a:spcPct val="90000"/>
            </a:lnSpc>
            <a:spcBef>
              <a:spcPct val="0"/>
            </a:spcBef>
            <a:spcAft>
              <a:spcPct val="35000"/>
            </a:spcAft>
            <a:buNone/>
          </a:pPr>
          <a:endParaRPr lang="en-US" sz="1500" kern="1200" dirty="0">
            <a:latin typeface="Source Sans Pro"/>
            <a:ea typeface="Source Sans Pro"/>
          </a:endParaRPr>
        </a:p>
        <a:p>
          <a:pPr marL="0" lvl="0" indent="0" algn="l" defTabSz="666750">
            <a:lnSpc>
              <a:spcPct val="90000"/>
            </a:lnSpc>
            <a:spcBef>
              <a:spcPct val="0"/>
            </a:spcBef>
            <a:spcAft>
              <a:spcPct val="35000"/>
            </a:spcAft>
            <a:buNone/>
          </a:pPr>
          <a:r>
            <a:rPr lang="en-US" sz="1600" b="1" kern="1200" dirty="0">
              <a:latin typeface="Source Sans Pro"/>
              <a:ea typeface="Source Sans Pro"/>
            </a:rPr>
            <a:t>Who</a:t>
          </a:r>
          <a:r>
            <a:rPr lang="en-US" sz="1600" kern="1200" dirty="0">
              <a:latin typeface="Source Sans Pro"/>
              <a:ea typeface="Source Sans Pro"/>
            </a:rPr>
            <a:t>: PIs, key personnel, senior personnel</a:t>
          </a:r>
        </a:p>
        <a:p>
          <a:pPr marL="0" lvl="0" indent="0" algn="l" defTabSz="666750">
            <a:lnSpc>
              <a:spcPct val="90000"/>
            </a:lnSpc>
            <a:spcBef>
              <a:spcPct val="0"/>
            </a:spcBef>
            <a:spcAft>
              <a:spcPct val="35000"/>
            </a:spcAft>
            <a:buNone/>
          </a:pPr>
          <a:r>
            <a:rPr lang="en-US" sz="1600" b="1" kern="1200" dirty="0">
              <a:latin typeface="Source Sans Pro"/>
              <a:ea typeface="Source Sans Pro"/>
            </a:rPr>
            <a:t>How</a:t>
          </a:r>
          <a:r>
            <a:rPr lang="en-US" sz="1600" kern="1200" dirty="0">
              <a:latin typeface="Source Sans Pro"/>
              <a:ea typeface="Source Sans Pro"/>
            </a:rPr>
            <a:t>: CITI’s “Undue Influence: Foreign Risks &amp; Mitigations”</a:t>
          </a:r>
        </a:p>
        <a:p>
          <a:pPr marL="0" lvl="0" indent="0" algn="l" defTabSz="666750">
            <a:lnSpc>
              <a:spcPct val="90000"/>
            </a:lnSpc>
            <a:spcBef>
              <a:spcPct val="0"/>
            </a:spcBef>
            <a:spcAft>
              <a:spcPct val="35000"/>
            </a:spcAft>
            <a:buNone/>
          </a:pPr>
          <a:r>
            <a:rPr lang="en-US" sz="1600" b="1" kern="1200" dirty="0">
              <a:latin typeface="Source Sans Pro"/>
              <a:ea typeface="Source Sans Pro"/>
            </a:rPr>
            <a:t>Time Commitment</a:t>
          </a:r>
          <a:r>
            <a:rPr lang="en-US" sz="1600" kern="1200" dirty="0">
              <a:latin typeface="Source Sans Pro"/>
              <a:ea typeface="Source Sans Pro"/>
            </a:rPr>
            <a:t>: 1 ½ hours</a:t>
          </a:r>
        </a:p>
        <a:p>
          <a:pPr marL="0" lvl="0" indent="0" algn="l" defTabSz="666750">
            <a:lnSpc>
              <a:spcPct val="90000"/>
            </a:lnSpc>
            <a:spcBef>
              <a:spcPct val="0"/>
            </a:spcBef>
            <a:spcAft>
              <a:spcPct val="35000"/>
            </a:spcAft>
            <a:buNone/>
          </a:pPr>
          <a:r>
            <a:rPr lang="en-US" sz="1600" b="1" kern="1200" dirty="0">
              <a:latin typeface="Source Sans Pro"/>
              <a:ea typeface="Source Sans Pro"/>
            </a:rPr>
            <a:t>Frequency</a:t>
          </a:r>
          <a:r>
            <a:rPr lang="en-US" sz="1600" kern="1200" dirty="0">
              <a:latin typeface="Source Sans Pro"/>
              <a:ea typeface="Source Sans Pro"/>
            </a:rPr>
            <a:t>: Annual</a:t>
          </a:r>
        </a:p>
        <a:p>
          <a:pPr marL="0" lvl="0" indent="0" algn="ctr" defTabSz="666750">
            <a:lnSpc>
              <a:spcPct val="90000"/>
            </a:lnSpc>
            <a:spcBef>
              <a:spcPct val="0"/>
            </a:spcBef>
            <a:spcAft>
              <a:spcPct val="35000"/>
            </a:spcAft>
            <a:buNone/>
          </a:pPr>
          <a:r>
            <a:rPr lang="en-US" sz="1600" b="1" i="1" kern="1200" dirty="0">
              <a:latin typeface="Source Sans Pro"/>
              <a:ea typeface="Source Sans Pro"/>
            </a:rPr>
            <a:t>**This Information May Change**</a:t>
          </a:r>
          <a:endParaRPr lang="en-US" sz="1600" kern="1200" dirty="0"/>
        </a:p>
      </dsp:txBody>
      <dsp:txXfrm rot="10800000">
        <a:off x="379283" y="2025871"/>
        <a:ext cx="2678746" cy="4364216"/>
      </dsp:txXfrm>
    </dsp:sp>
    <dsp:sp modelId="{AC2F39FF-BBF1-4009-A84F-4462C417A091}">
      <dsp:nvSpPr>
        <dsp:cNvPr id="0" name=""/>
        <dsp:cNvSpPr/>
      </dsp:nvSpPr>
      <dsp:spPr>
        <a:xfrm>
          <a:off x="3913647" y="528141"/>
          <a:ext cx="1889493" cy="14151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7000" b="-17000"/>
          </a:stretch>
        </a:blipFill>
        <a:ln w="12700" cap="flat" cmpd="sng" algn="ctr">
          <a:solidFill>
            <a:srgbClr val="FFE500"/>
          </a:solidFill>
          <a:prstDash val="solid"/>
          <a:miter lim="800000"/>
        </a:ln>
        <a:effectLst/>
      </dsp:spPr>
      <dsp:style>
        <a:lnRef idx="2">
          <a:scrgbClr r="0" g="0" b="0"/>
        </a:lnRef>
        <a:fillRef idx="1">
          <a:scrgbClr r="0" g="0" b="0"/>
        </a:fillRef>
        <a:effectRef idx="0">
          <a:scrgbClr r="0" g="0" b="0"/>
        </a:effectRef>
        <a:fontRef idx="minor"/>
      </dsp:style>
    </dsp:sp>
    <dsp:sp modelId="{255F6737-C614-4764-8865-9C595B63AFC7}">
      <dsp:nvSpPr>
        <dsp:cNvPr id="0" name=""/>
        <dsp:cNvSpPr/>
      </dsp:nvSpPr>
      <dsp:spPr>
        <a:xfrm rot="10800000">
          <a:off x="3431240" y="2040719"/>
          <a:ext cx="2854306" cy="4450107"/>
        </a:xfrm>
        <a:prstGeom prst="round2SameRect">
          <a:avLst>
            <a:gd name="adj1" fmla="val 10500"/>
            <a:gd name="adj2" fmla="val 0"/>
          </a:avLst>
        </a:prstGeom>
        <a:solidFill>
          <a:srgbClr val="4D58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Source Sans Pro"/>
              <a:ea typeface="Source Sans Pro"/>
            </a:rPr>
            <a:t>Export Control Training</a:t>
          </a:r>
        </a:p>
        <a:p>
          <a:pPr marL="0" lvl="0" indent="0" algn="l" defTabSz="711200">
            <a:lnSpc>
              <a:spcPct val="90000"/>
            </a:lnSpc>
            <a:spcBef>
              <a:spcPct val="0"/>
            </a:spcBef>
            <a:spcAft>
              <a:spcPct val="35000"/>
            </a:spcAft>
            <a:buNone/>
          </a:pPr>
          <a:endParaRPr lang="en-US" sz="1600" kern="1200" dirty="0">
            <a:latin typeface="Source Sans Pro"/>
            <a:ea typeface="Source Sans Pro"/>
          </a:endParaRPr>
        </a:p>
        <a:p>
          <a:pPr marL="0" lvl="0" indent="0" algn="l" defTabSz="711200">
            <a:lnSpc>
              <a:spcPct val="90000"/>
            </a:lnSpc>
            <a:spcBef>
              <a:spcPct val="0"/>
            </a:spcBef>
            <a:spcAft>
              <a:spcPct val="35000"/>
            </a:spcAft>
            <a:buNone/>
          </a:pPr>
          <a:r>
            <a:rPr lang="en-US" sz="1600" b="1" kern="1200" dirty="0">
              <a:latin typeface="Source Sans Pro"/>
              <a:ea typeface="Source Sans Pro"/>
            </a:rPr>
            <a:t>Who</a:t>
          </a:r>
          <a:r>
            <a:rPr lang="en-US" sz="1600" kern="1200" dirty="0">
              <a:latin typeface="Source Sans Pro"/>
              <a:ea typeface="Source Sans Pro"/>
            </a:rPr>
            <a:t>: PIs, key personnel, senior personnel </a:t>
          </a:r>
          <a:r>
            <a:rPr lang="en-US" sz="1600" b="1" i="1" kern="1200" dirty="0">
              <a:latin typeface="Source Sans Pro"/>
              <a:ea typeface="Source Sans Pro"/>
            </a:rPr>
            <a:t>if</a:t>
          </a:r>
          <a:r>
            <a:rPr lang="en-US" sz="1600" kern="1200" dirty="0">
              <a:latin typeface="Source Sans Pro"/>
              <a:ea typeface="Source Sans Pro"/>
            </a:rPr>
            <a:t> export control restrictions on a federally funded research and development award</a:t>
          </a:r>
        </a:p>
        <a:p>
          <a:pPr marL="0" lvl="0" indent="0" algn="l" defTabSz="711200">
            <a:lnSpc>
              <a:spcPct val="90000"/>
            </a:lnSpc>
            <a:spcBef>
              <a:spcPct val="0"/>
            </a:spcBef>
            <a:spcAft>
              <a:spcPct val="35000"/>
            </a:spcAft>
            <a:buNone/>
          </a:pPr>
          <a:r>
            <a:rPr lang="en-US" sz="1600" b="1" kern="1200" dirty="0">
              <a:latin typeface="Source Sans Pro"/>
              <a:ea typeface="Source Sans Pro"/>
            </a:rPr>
            <a:t>How</a:t>
          </a:r>
          <a:r>
            <a:rPr lang="en-US" sz="1600" kern="1200" dirty="0">
              <a:latin typeface="Source Sans Pro"/>
              <a:ea typeface="Source Sans Pro"/>
            </a:rPr>
            <a:t>: CITI’s Export Compliance Course</a:t>
          </a:r>
        </a:p>
        <a:p>
          <a:pPr marL="0" lvl="0" indent="0" algn="l" defTabSz="711200">
            <a:lnSpc>
              <a:spcPct val="90000"/>
            </a:lnSpc>
            <a:spcBef>
              <a:spcPct val="0"/>
            </a:spcBef>
            <a:spcAft>
              <a:spcPct val="35000"/>
            </a:spcAft>
            <a:buNone/>
          </a:pPr>
          <a:r>
            <a:rPr lang="en-US" sz="1600" b="1" kern="1200" dirty="0">
              <a:latin typeface="Source Sans Pro"/>
              <a:ea typeface="Source Sans Pro"/>
            </a:rPr>
            <a:t>Time Commitment</a:t>
          </a:r>
          <a:r>
            <a:rPr lang="en-US" sz="1600" kern="1200" dirty="0">
              <a:latin typeface="Source Sans Pro"/>
              <a:ea typeface="Source Sans Pro"/>
            </a:rPr>
            <a:t>: ½ hour</a:t>
          </a:r>
        </a:p>
        <a:p>
          <a:pPr marL="0" lvl="0" indent="0" algn="l" defTabSz="711200">
            <a:lnSpc>
              <a:spcPct val="90000"/>
            </a:lnSpc>
            <a:spcBef>
              <a:spcPct val="0"/>
            </a:spcBef>
            <a:spcAft>
              <a:spcPct val="35000"/>
            </a:spcAft>
            <a:buNone/>
          </a:pPr>
          <a:r>
            <a:rPr lang="en-US" sz="1600" b="1" kern="1200" dirty="0">
              <a:latin typeface="Source Sans Pro"/>
              <a:ea typeface="Source Sans Pro"/>
            </a:rPr>
            <a:t>Frequency</a:t>
          </a:r>
          <a:r>
            <a:rPr lang="en-US" sz="1600" kern="1200" dirty="0">
              <a:latin typeface="Source Sans Pro"/>
              <a:ea typeface="Source Sans Pro"/>
            </a:rPr>
            <a:t>: Unclear</a:t>
          </a:r>
        </a:p>
        <a:p>
          <a:pPr marL="0" lvl="0" indent="0" algn="ctr" defTabSz="711200">
            <a:lnSpc>
              <a:spcPct val="90000"/>
            </a:lnSpc>
            <a:spcBef>
              <a:spcPct val="0"/>
            </a:spcBef>
            <a:spcAft>
              <a:spcPct val="35000"/>
            </a:spcAft>
            <a:buNone/>
          </a:pPr>
          <a:r>
            <a:rPr lang="en-US" sz="1600" b="1" i="1" kern="1200" dirty="0">
              <a:latin typeface="Source Sans Pro"/>
              <a:ea typeface="Source Sans Pro"/>
            </a:rPr>
            <a:t>**This Information May Change**</a:t>
          </a:r>
          <a:endParaRPr lang="en-US" sz="1600" kern="1200" dirty="0"/>
        </a:p>
      </dsp:txBody>
      <dsp:txXfrm rot="10800000">
        <a:off x="3519020" y="2040719"/>
        <a:ext cx="2678746" cy="4362327"/>
      </dsp:txXfrm>
    </dsp:sp>
    <dsp:sp modelId="{73AF9047-460E-4EBA-8766-B939BD167557}">
      <dsp:nvSpPr>
        <dsp:cNvPr id="0" name=""/>
        <dsp:cNvSpPr/>
      </dsp:nvSpPr>
      <dsp:spPr>
        <a:xfrm>
          <a:off x="7049373" y="531230"/>
          <a:ext cx="1897514" cy="142111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7000" b="-17000"/>
          </a:stretch>
        </a:blipFill>
        <a:ln w="12700" cap="flat" cmpd="sng" algn="ctr">
          <a:solidFill>
            <a:srgbClr val="FFE500"/>
          </a:solidFill>
          <a:prstDash val="solid"/>
          <a:miter lim="800000"/>
        </a:ln>
        <a:effectLst/>
      </dsp:spPr>
      <dsp:style>
        <a:lnRef idx="2">
          <a:scrgbClr r="0" g="0" b="0"/>
        </a:lnRef>
        <a:fillRef idx="1">
          <a:scrgbClr r="0" g="0" b="0"/>
        </a:fillRef>
        <a:effectRef idx="0">
          <a:scrgbClr r="0" g="0" b="0"/>
        </a:effectRef>
        <a:fontRef idx="minor"/>
      </dsp:style>
    </dsp:sp>
    <dsp:sp modelId="{0E43F395-EA2C-4CE5-9C45-6790D8B19F20}">
      <dsp:nvSpPr>
        <dsp:cNvPr id="0" name=""/>
        <dsp:cNvSpPr/>
      </dsp:nvSpPr>
      <dsp:spPr>
        <a:xfrm rot="10800000">
          <a:off x="6570977" y="2025506"/>
          <a:ext cx="2854306" cy="4425738"/>
        </a:xfrm>
        <a:prstGeom prst="round2SameRect">
          <a:avLst>
            <a:gd name="adj1" fmla="val 10500"/>
            <a:gd name="adj2" fmla="val 0"/>
          </a:avLst>
        </a:prstGeom>
        <a:solidFill>
          <a:srgbClr val="4D58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latin typeface="Source Sans Pro"/>
              <a:ea typeface="Source Sans Pro"/>
            </a:rPr>
            <a:t>Foreign Travel Security Training</a:t>
          </a:r>
        </a:p>
        <a:p>
          <a:pPr marL="0" lvl="0" indent="0" algn="ctr" defTabSz="666750">
            <a:lnSpc>
              <a:spcPct val="90000"/>
            </a:lnSpc>
            <a:spcBef>
              <a:spcPct val="0"/>
            </a:spcBef>
            <a:spcAft>
              <a:spcPct val="35000"/>
            </a:spcAft>
            <a:buNone/>
          </a:pPr>
          <a:endParaRPr lang="en-US" sz="1500" b="1" kern="1200" dirty="0">
            <a:latin typeface="Source Sans Pro"/>
            <a:ea typeface="Source Sans Pro"/>
          </a:endParaRPr>
        </a:p>
        <a:p>
          <a:pPr marL="0" lvl="0" indent="0" algn="l" defTabSz="666750">
            <a:lnSpc>
              <a:spcPct val="90000"/>
            </a:lnSpc>
            <a:spcBef>
              <a:spcPct val="0"/>
            </a:spcBef>
            <a:spcAft>
              <a:spcPct val="35000"/>
            </a:spcAft>
            <a:buNone/>
          </a:pPr>
          <a:r>
            <a:rPr lang="en-US" sz="1500" b="1" kern="1200" dirty="0">
              <a:latin typeface="Source Sans Pro"/>
              <a:ea typeface="Source Sans Pro"/>
            </a:rPr>
            <a:t>Who</a:t>
          </a:r>
          <a:r>
            <a:rPr lang="en-US" sz="1500" kern="1200" dirty="0">
              <a:latin typeface="Source Sans Pro"/>
              <a:ea typeface="Source Sans Pro"/>
            </a:rPr>
            <a:t>: “Relevant personnel” </a:t>
          </a:r>
          <a:r>
            <a:rPr lang="en-US" sz="1500" b="1" i="1" kern="1200" dirty="0">
              <a:latin typeface="Source Sans Pro"/>
              <a:ea typeface="Source Sans Pro"/>
            </a:rPr>
            <a:t>if</a:t>
          </a:r>
          <a:r>
            <a:rPr lang="en-US" sz="1500" kern="1200" dirty="0">
              <a:latin typeface="Source Sans Pro"/>
              <a:ea typeface="Source Sans Pro"/>
            </a:rPr>
            <a:t> foreign travel on award</a:t>
          </a:r>
        </a:p>
        <a:p>
          <a:pPr marL="0" lvl="0" indent="0" algn="l" defTabSz="666750">
            <a:lnSpc>
              <a:spcPct val="90000"/>
            </a:lnSpc>
            <a:spcBef>
              <a:spcPct val="0"/>
            </a:spcBef>
            <a:spcAft>
              <a:spcPct val="35000"/>
            </a:spcAft>
            <a:buNone/>
          </a:pPr>
          <a:r>
            <a:rPr lang="en-US" sz="1500" b="1" kern="1200" dirty="0">
              <a:latin typeface="Source Sans Pro"/>
              <a:ea typeface="Source Sans Pro"/>
            </a:rPr>
            <a:t>How</a:t>
          </a:r>
          <a:r>
            <a:rPr lang="en-US" sz="1500" kern="1200" dirty="0">
              <a:latin typeface="Source Sans Pro"/>
              <a:ea typeface="Source Sans Pro"/>
            </a:rPr>
            <a:t>: Uncertain at this time; could be via CITI, may be through Concur</a:t>
          </a:r>
        </a:p>
        <a:p>
          <a:pPr marL="0" lvl="0" indent="0" algn="l" defTabSz="666750">
            <a:lnSpc>
              <a:spcPct val="90000"/>
            </a:lnSpc>
            <a:spcBef>
              <a:spcPct val="0"/>
            </a:spcBef>
            <a:spcAft>
              <a:spcPct val="35000"/>
            </a:spcAft>
            <a:buNone/>
          </a:pPr>
          <a:r>
            <a:rPr lang="en-US" sz="1500" b="1" kern="1200" dirty="0">
              <a:latin typeface="Source Sans Pro"/>
              <a:ea typeface="Source Sans Pro"/>
            </a:rPr>
            <a:t>Time Commitment</a:t>
          </a:r>
          <a:r>
            <a:rPr lang="en-US" sz="1500" kern="1200" dirty="0">
              <a:latin typeface="Source Sans Pro"/>
              <a:ea typeface="Source Sans Pro"/>
            </a:rPr>
            <a:t>: Uncertain at this time</a:t>
          </a:r>
        </a:p>
        <a:p>
          <a:pPr marL="0" lvl="0" indent="0" algn="l" defTabSz="666750">
            <a:lnSpc>
              <a:spcPct val="90000"/>
            </a:lnSpc>
            <a:spcBef>
              <a:spcPct val="0"/>
            </a:spcBef>
            <a:spcAft>
              <a:spcPct val="35000"/>
            </a:spcAft>
            <a:buNone/>
          </a:pPr>
          <a:r>
            <a:rPr lang="en-US" sz="1500" b="1" kern="1200" dirty="0">
              <a:latin typeface="Source Sans Pro"/>
              <a:ea typeface="Source Sans Pro"/>
            </a:rPr>
            <a:t>Frequency</a:t>
          </a:r>
          <a:r>
            <a:rPr lang="en-US" sz="1500" kern="1200" dirty="0">
              <a:latin typeface="Source Sans Pro"/>
              <a:ea typeface="Source Sans Pro"/>
            </a:rPr>
            <a:t>: Uncertain at this time</a:t>
          </a:r>
        </a:p>
        <a:p>
          <a:pPr marL="0" lvl="0" indent="0" algn="ctr" defTabSz="666750">
            <a:lnSpc>
              <a:spcPct val="90000"/>
            </a:lnSpc>
            <a:spcBef>
              <a:spcPct val="0"/>
            </a:spcBef>
            <a:spcAft>
              <a:spcPct val="35000"/>
            </a:spcAft>
            <a:buNone/>
          </a:pPr>
          <a:r>
            <a:rPr lang="en-US" sz="1500" b="1" i="1" kern="1200" dirty="0">
              <a:latin typeface="Source Sans Pro"/>
              <a:ea typeface="Source Sans Pro"/>
            </a:rPr>
            <a:t>**This Information May Change**</a:t>
          </a:r>
          <a:endParaRPr lang="en-US" sz="1500" kern="1200" dirty="0"/>
        </a:p>
      </dsp:txBody>
      <dsp:txXfrm rot="10800000">
        <a:off x="6658757" y="2025506"/>
        <a:ext cx="2678746" cy="433795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E18F-F7A7-CD41-A537-C598202BE1CE}"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9444-B32D-104E-8B11-393C37A1C9ED}" type="slidenum">
              <a:rPr lang="en-US" smtClean="0"/>
              <a:t>‹#›</a:t>
            </a:fld>
            <a:endParaRPr lang="en-US"/>
          </a:p>
        </p:txBody>
      </p:sp>
    </p:spTree>
    <p:extLst>
      <p:ext uri="{BB962C8B-B14F-4D97-AF65-F5344CB8AC3E}">
        <p14:creationId xmlns:p14="http://schemas.microsoft.com/office/powerpoint/2010/main" val="33494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1</a:t>
            </a:fld>
            <a:endParaRPr lang="en-US"/>
          </a:p>
        </p:txBody>
      </p:sp>
    </p:spTree>
    <p:extLst>
      <p:ext uri="{BB962C8B-B14F-4D97-AF65-F5344CB8AC3E}">
        <p14:creationId xmlns:p14="http://schemas.microsoft.com/office/powerpoint/2010/main" val="279333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Ethan</a:t>
            </a:r>
          </a:p>
        </p:txBody>
      </p:sp>
      <p:sp>
        <p:nvSpPr>
          <p:cNvPr id="4" name="Slide Number Placeholder 3"/>
          <p:cNvSpPr>
            <a:spLocks noGrp="1"/>
          </p:cNvSpPr>
          <p:nvPr>
            <p:ph type="sldNum" sz="quarter" idx="5"/>
          </p:nvPr>
        </p:nvSpPr>
        <p:spPr/>
        <p:txBody>
          <a:bodyPr/>
          <a:lstStyle/>
          <a:p>
            <a:fld id="{C37D9444-B32D-104E-8B11-393C37A1C9ED}" type="slidenum">
              <a:rPr lang="en-US" smtClean="0"/>
              <a:t>10</a:t>
            </a:fld>
            <a:endParaRPr lang="en-US"/>
          </a:p>
        </p:txBody>
      </p:sp>
    </p:spTree>
    <p:extLst>
      <p:ext uri="{BB962C8B-B14F-4D97-AF65-F5344CB8AC3E}">
        <p14:creationId xmlns:p14="http://schemas.microsoft.com/office/powerpoint/2010/main" val="300514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Ethan</a:t>
            </a:r>
          </a:p>
        </p:txBody>
      </p:sp>
      <p:sp>
        <p:nvSpPr>
          <p:cNvPr id="4" name="Slide Number Placeholder 3"/>
          <p:cNvSpPr>
            <a:spLocks noGrp="1"/>
          </p:cNvSpPr>
          <p:nvPr>
            <p:ph type="sldNum" sz="quarter" idx="5"/>
          </p:nvPr>
        </p:nvSpPr>
        <p:spPr/>
        <p:txBody>
          <a:bodyPr/>
          <a:lstStyle/>
          <a:p>
            <a:fld id="{C37D9444-B32D-104E-8B11-393C37A1C9ED}" type="slidenum">
              <a:rPr lang="en-US" smtClean="0"/>
              <a:t>11</a:t>
            </a:fld>
            <a:endParaRPr lang="en-US"/>
          </a:p>
        </p:txBody>
      </p:sp>
    </p:spTree>
    <p:extLst>
      <p:ext uri="{BB962C8B-B14F-4D97-AF65-F5344CB8AC3E}">
        <p14:creationId xmlns:p14="http://schemas.microsoft.com/office/powerpoint/2010/main" val="186147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touch on given time constraints</a:t>
            </a:r>
          </a:p>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12</a:t>
            </a:fld>
            <a:endParaRPr lang="en-US"/>
          </a:p>
        </p:txBody>
      </p:sp>
    </p:spTree>
    <p:extLst>
      <p:ext uri="{BB962C8B-B14F-4D97-AF65-F5344CB8AC3E}">
        <p14:creationId xmlns:p14="http://schemas.microsoft.com/office/powerpoint/2010/main" val="145084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touch on given time constraints</a:t>
            </a:r>
          </a:p>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13</a:t>
            </a:fld>
            <a:endParaRPr lang="en-US"/>
          </a:p>
        </p:txBody>
      </p:sp>
    </p:spTree>
    <p:extLst>
      <p:ext uri="{BB962C8B-B14F-4D97-AF65-F5344CB8AC3E}">
        <p14:creationId xmlns:p14="http://schemas.microsoft.com/office/powerpoint/2010/main" val="399934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2</a:t>
            </a:fld>
            <a:endParaRPr lang="en-US"/>
          </a:p>
        </p:txBody>
      </p:sp>
    </p:spTree>
    <p:extLst>
      <p:ext uri="{BB962C8B-B14F-4D97-AF65-F5344CB8AC3E}">
        <p14:creationId xmlns:p14="http://schemas.microsoft.com/office/powerpoint/2010/main" val="419889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Ethan</a:t>
            </a:r>
          </a:p>
        </p:txBody>
      </p:sp>
      <p:sp>
        <p:nvSpPr>
          <p:cNvPr id="4" name="Slide Number Placeholder 3"/>
          <p:cNvSpPr>
            <a:spLocks noGrp="1"/>
          </p:cNvSpPr>
          <p:nvPr>
            <p:ph type="sldNum" sz="quarter" idx="5"/>
          </p:nvPr>
        </p:nvSpPr>
        <p:spPr/>
        <p:txBody>
          <a:bodyPr/>
          <a:lstStyle/>
          <a:p>
            <a:fld id="{C37D9444-B32D-104E-8B11-393C37A1C9ED}" type="slidenum">
              <a:rPr lang="en-US" smtClean="0"/>
              <a:t>3</a:t>
            </a:fld>
            <a:endParaRPr lang="en-US"/>
          </a:p>
        </p:txBody>
      </p:sp>
    </p:spTree>
    <p:extLst>
      <p:ext uri="{BB962C8B-B14F-4D97-AF65-F5344CB8AC3E}">
        <p14:creationId xmlns:p14="http://schemas.microsoft.com/office/powerpoint/2010/main" val="231892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Ethan</a:t>
            </a:r>
          </a:p>
        </p:txBody>
      </p:sp>
      <p:sp>
        <p:nvSpPr>
          <p:cNvPr id="4" name="Slide Number Placeholder 3"/>
          <p:cNvSpPr>
            <a:spLocks noGrp="1"/>
          </p:cNvSpPr>
          <p:nvPr>
            <p:ph type="sldNum" sz="quarter" idx="5"/>
          </p:nvPr>
        </p:nvSpPr>
        <p:spPr/>
        <p:txBody>
          <a:bodyPr/>
          <a:lstStyle/>
          <a:p>
            <a:fld id="{C37D9444-B32D-104E-8B11-393C37A1C9ED}" type="slidenum">
              <a:rPr lang="en-US" smtClean="0"/>
              <a:t>4</a:t>
            </a:fld>
            <a:endParaRPr lang="en-US"/>
          </a:p>
        </p:txBody>
      </p:sp>
    </p:spTree>
    <p:extLst>
      <p:ext uri="{BB962C8B-B14F-4D97-AF65-F5344CB8AC3E}">
        <p14:creationId xmlns:p14="http://schemas.microsoft.com/office/powerpoint/2010/main" val="262321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5</a:t>
            </a:fld>
            <a:endParaRPr lang="en-US"/>
          </a:p>
        </p:txBody>
      </p:sp>
    </p:spTree>
    <p:extLst>
      <p:ext uri="{BB962C8B-B14F-4D97-AF65-F5344CB8AC3E}">
        <p14:creationId xmlns:p14="http://schemas.microsoft.com/office/powerpoint/2010/main" val="142420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6</a:t>
            </a:fld>
            <a:endParaRPr lang="en-US"/>
          </a:p>
        </p:txBody>
      </p:sp>
    </p:spTree>
    <p:extLst>
      <p:ext uri="{BB962C8B-B14F-4D97-AF65-F5344CB8AC3E}">
        <p14:creationId xmlns:p14="http://schemas.microsoft.com/office/powerpoint/2010/main" val="417509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Ethan</a:t>
            </a:r>
          </a:p>
        </p:txBody>
      </p:sp>
      <p:sp>
        <p:nvSpPr>
          <p:cNvPr id="4" name="Slide Number Placeholder 3"/>
          <p:cNvSpPr>
            <a:spLocks noGrp="1"/>
          </p:cNvSpPr>
          <p:nvPr>
            <p:ph type="sldNum" sz="quarter" idx="5"/>
          </p:nvPr>
        </p:nvSpPr>
        <p:spPr/>
        <p:txBody>
          <a:bodyPr/>
          <a:lstStyle/>
          <a:p>
            <a:fld id="{C37D9444-B32D-104E-8B11-393C37A1C9ED}" type="slidenum">
              <a:rPr lang="en-US" smtClean="0"/>
              <a:t>7</a:t>
            </a:fld>
            <a:endParaRPr lang="en-US"/>
          </a:p>
        </p:txBody>
      </p:sp>
    </p:spTree>
    <p:extLst>
      <p:ext uri="{BB962C8B-B14F-4D97-AF65-F5344CB8AC3E}">
        <p14:creationId xmlns:p14="http://schemas.microsoft.com/office/powerpoint/2010/main" val="169302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8</a:t>
            </a:fld>
            <a:endParaRPr lang="en-US"/>
          </a:p>
        </p:txBody>
      </p:sp>
    </p:spTree>
    <p:extLst>
      <p:ext uri="{BB962C8B-B14F-4D97-AF65-F5344CB8AC3E}">
        <p14:creationId xmlns:p14="http://schemas.microsoft.com/office/powerpoint/2010/main" val="325408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Mandy</a:t>
            </a:r>
          </a:p>
        </p:txBody>
      </p:sp>
      <p:sp>
        <p:nvSpPr>
          <p:cNvPr id="4" name="Slide Number Placeholder 3"/>
          <p:cNvSpPr>
            <a:spLocks noGrp="1"/>
          </p:cNvSpPr>
          <p:nvPr>
            <p:ph type="sldNum" sz="quarter" idx="5"/>
          </p:nvPr>
        </p:nvSpPr>
        <p:spPr/>
        <p:txBody>
          <a:bodyPr/>
          <a:lstStyle/>
          <a:p>
            <a:fld id="{C37D9444-B32D-104E-8B11-393C37A1C9ED}" type="slidenum">
              <a:rPr lang="en-US" smtClean="0"/>
              <a:t>9</a:t>
            </a:fld>
            <a:endParaRPr lang="en-US"/>
          </a:p>
        </p:txBody>
      </p:sp>
    </p:spTree>
    <p:extLst>
      <p:ext uri="{BB962C8B-B14F-4D97-AF65-F5344CB8AC3E}">
        <p14:creationId xmlns:p14="http://schemas.microsoft.com/office/powerpoint/2010/main" val="200451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0235-9C94-E67E-FF1C-A2E6FC324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4C695-51DC-251E-C245-F9DDEA08E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7380D-5BB2-CC37-0654-197E2429F03A}"/>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82F07133-A893-DEFF-AD1F-3605CB076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A822-3B1A-A832-97D8-7C56F352A663}"/>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326324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8DE6-8774-72C5-2302-FA3F3FDD2F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8ACDCB-C071-B212-356F-E1E776342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0E61F-EA72-EF03-0D64-31D1ADEB4E06}"/>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409A7A1C-BF42-AE39-CD26-D115C8912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4879-FBA4-A078-B9F6-91A3A2468553}"/>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35645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79067-741F-4DE8-4881-40263E510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03B12-0429-BA8B-7F9C-897B4FA61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FE1AF-9F92-44B4-D3A8-9D9ED9A64550}"/>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9BAC331F-66F2-F14A-405A-06A19550D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4BD42-9C1B-A60B-542B-9F3F57D1C22F}"/>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12936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3AC3-770F-4A25-4E41-4FFFB290A3AE}"/>
              </a:ext>
            </a:extLst>
          </p:cNvPr>
          <p:cNvSpPr>
            <a:spLocks noGrp="1"/>
          </p:cNvSpPr>
          <p:nvPr>
            <p:ph type="title"/>
          </p:nvPr>
        </p:nvSpPr>
        <p:spPr/>
        <p:txBody>
          <a:bodyPr/>
          <a:lstStyle>
            <a:lvl1pPr>
              <a:defRPr>
                <a:latin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0FE5E2-92A5-73ED-4897-4A5061AE1FB9}"/>
              </a:ext>
            </a:extLst>
          </p:cNvPr>
          <p:cNvSpPr>
            <a:spLocks noGrp="1"/>
          </p:cNvSpPr>
          <p:nvPr>
            <p:ph idx="1"/>
          </p:nvPr>
        </p:nvSpPr>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E9B29-6E5D-0CE9-3205-7F91963084F6}"/>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711E6DF4-F305-2519-6C06-85F06B57D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95C59-5DFE-3B54-0635-A9E94621FE33}"/>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118916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06BA-A555-C197-2922-3A8B63E62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D127C2-630B-43AC-C5C9-B6EAFE07C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44295-85C4-E7A2-5F17-B038D4242524}"/>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47892B48-AE6D-24DC-4808-2E29B6598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AABFD-414F-D5FE-78A9-EB3B73CA0D4D}"/>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22931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A6C4-ED70-975D-F0B8-9DC037B2A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37255-8CF4-CB0B-A9C1-A3C11F2B0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A568F4-0F0D-77CB-5CF9-D257DF5A4A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D229A3-4BDD-E566-3131-B03A0CD6E8CC}"/>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6" name="Footer Placeholder 5">
            <a:extLst>
              <a:ext uri="{FF2B5EF4-FFF2-40B4-BE49-F238E27FC236}">
                <a16:creationId xmlns:a16="http://schemas.microsoft.com/office/drawing/2014/main" id="{490855C8-1371-F223-25C1-620E62036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01584-8361-497E-E6F6-90037FCBA9EA}"/>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128274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4260-39D1-D47E-E346-4A551819F1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96A739-C948-1D4F-A46B-5D5B26994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BE63F-1CF5-A000-5C96-AAAB7DBDF4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CA021-B11B-BC17-90DD-897327B3E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DDC0B-E5D8-1439-FEC3-5F9D0F21E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B9BAC-AD3B-99BF-9170-C168CECB0551}"/>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8" name="Footer Placeholder 7">
            <a:extLst>
              <a:ext uri="{FF2B5EF4-FFF2-40B4-BE49-F238E27FC236}">
                <a16:creationId xmlns:a16="http://schemas.microsoft.com/office/drawing/2014/main" id="{1E4B811B-8AF8-08FA-536B-B47AA854A3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1304A-6080-1D9F-3A0A-FF269771FD8F}"/>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309616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417F-44C6-6485-F035-622E3DA03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EB1FB-257D-7CDE-2AA3-EB11F29270F4}"/>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4" name="Footer Placeholder 3">
            <a:extLst>
              <a:ext uri="{FF2B5EF4-FFF2-40B4-BE49-F238E27FC236}">
                <a16:creationId xmlns:a16="http://schemas.microsoft.com/office/drawing/2014/main" id="{7C1A47E3-025A-7970-BA40-9983767B3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C9A13-90A1-5AA7-95D4-446644F490C3}"/>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109852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FE5F1-66DA-CC2B-A8A2-8843DBDD1957}"/>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3" name="Footer Placeholder 2">
            <a:extLst>
              <a:ext uri="{FF2B5EF4-FFF2-40B4-BE49-F238E27FC236}">
                <a16:creationId xmlns:a16="http://schemas.microsoft.com/office/drawing/2014/main" id="{84EFC2A6-0F93-21B7-5B61-0918DB239B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11193F-DA45-34D8-2DF6-0465AB5E5B42}"/>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202326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C1D9-BC31-089B-11C6-E735AD437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76972-F673-8F84-88E4-C398311C3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6CF0E8-D8D0-2894-229B-E4DCA37D6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D70E9-0DEF-C3F9-359B-8404E5679B1A}"/>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6" name="Footer Placeholder 5">
            <a:extLst>
              <a:ext uri="{FF2B5EF4-FFF2-40B4-BE49-F238E27FC236}">
                <a16:creationId xmlns:a16="http://schemas.microsoft.com/office/drawing/2014/main" id="{5C07031A-187D-AC06-8844-199298C62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24EB3-64FC-C4ED-3291-96E539FB3156}"/>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303944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A262-4BE8-AEF6-F17D-A5C5B4442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67FEC-3E03-FB38-E053-73412AA8C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5BF0575-3D64-AFC8-8863-5E9FB8AF2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6573-1BE6-3E3E-0D1A-041212164839}"/>
              </a:ext>
            </a:extLst>
          </p:cNvPr>
          <p:cNvSpPr>
            <a:spLocks noGrp="1"/>
          </p:cNvSpPr>
          <p:nvPr>
            <p:ph type="dt" sz="half" idx="10"/>
          </p:nvPr>
        </p:nvSpPr>
        <p:spPr/>
        <p:txBody>
          <a:bodyPr/>
          <a:lstStyle/>
          <a:p>
            <a:fld id="{C98E2A77-E0EC-2141-A991-3EFD41AE2475}" type="datetimeFigureOut">
              <a:rPr lang="en-US" smtClean="0"/>
              <a:t>6/11/24</a:t>
            </a:fld>
            <a:endParaRPr lang="en-US"/>
          </a:p>
        </p:txBody>
      </p:sp>
      <p:sp>
        <p:nvSpPr>
          <p:cNvPr id="6" name="Footer Placeholder 5">
            <a:extLst>
              <a:ext uri="{FF2B5EF4-FFF2-40B4-BE49-F238E27FC236}">
                <a16:creationId xmlns:a16="http://schemas.microsoft.com/office/drawing/2014/main" id="{CCA04C44-6EAD-63B5-38D8-FDA28BE84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A80D5-CDD4-6550-B9B4-DAE0F84A46C8}"/>
              </a:ext>
            </a:extLst>
          </p:cNvPr>
          <p:cNvSpPr>
            <a:spLocks noGrp="1"/>
          </p:cNvSpPr>
          <p:nvPr>
            <p:ph type="sldNum" sz="quarter" idx="12"/>
          </p:nvPr>
        </p:nvSpPr>
        <p:spPr/>
        <p:txBody>
          <a:bodyPr/>
          <a:lstStyle/>
          <a:p>
            <a:fld id="{3E8D9FF2-4304-DE4F-A1EF-21B636770A7D}" type="slidenum">
              <a:rPr lang="en-US" smtClean="0"/>
              <a:t>‹#›</a:t>
            </a:fld>
            <a:endParaRPr lang="en-US"/>
          </a:p>
        </p:txBody>
      </p:sp>
    </p:spTree>
    <p:extLst>
      <p:ext uri="{BB962C8B-B14F-4D97-AF65-F5344CB8AC3E}">
        <p14:creationId xmlns:p14="http://schemas.microsoft.com/office/powerpoint/2010/main" val="259240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F283C-52F5-D89C-C756-95810FDBC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9D9A13-5116-5520-E2C2-DA712462C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760FF-DD7F-D303-FAB7-1A19AEB7E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E2A77-E0EC-2141-A991-3EFD41AE2475}" type="datetimeFigureOut">
              <a:rPr lang="en-US" smtClean="0"/>
              <a:t>6/11/24</a:t>
            </a:fld>
            <a:endParaRPr lang="en-US"/>
          </a:p>
        </p:txBody>
      </p:sp>
      <p:sp>
        <p:nvSpPr>
          <p:cNvPr id="5" name="Footer Placeholder 4">
            <a:extLst>
              <a:ext uri="{FF2B5EF4-FFF2-40B4-BE49-F238E27FC236}">
                <a16:creationId xmlns:a16="http://schemas.microsoft.com/office/drawing/2014/main" id="{5918268E-B2F9-0D32-C9E9-E2E92E4EA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53843A-B335-422B-F820-DAD21370B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D9FF2-4304-DE4F-A1EF-21B636770A7D}" type="slidenum">
              <a:rPr lang="en-US" smtClean="0"/>
              <a:t>‹#›</a:t>
            </a:fld>
            <a:endParaRPr lang="en-US"/>
          </a:p>
        </p:txBody>
      </p:sp>
    </p:spTree>
    <p:extLst>
      <p:ext uri="{BB962C8B-B14F-4D97-AF65-F5344CB8AC3E}">
        <p14:creationId xmlns:p14="http://schemas.microsoft.com/office/powerpoint/2010/main" val="356259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secure.ethicspoint.com/domain/media/en/gui/41097/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6.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policies.uoregon.edu/vol-2-academics-instruction-research/ch-6-research-general/research-financial-conflict-intere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952A-C742-8EE4-B434-309A036EA525}"/>
              </a:ext>
            </a:extLst>
          </p:cNvPr>
          <p:cNvSpPr>
            <a:spLocks noGrp="1"/>
          </p:cNvSpPr>
          <p:nvPr>
            <p:ph type="ctrTitle"/>
          </p:nvPr>
        </p:nvSpPr>
        <p:spPr>
          <a:xfrm>
            <a:off x="1524000" y="1427155"/>
            <a:ext cx="9144000" cy="3069391"/>
          </a:xfrm>
        </p:spPr>
        <p:txBody>
          <a:bodyPr>
            <a:normAutofit fontScale="90000"/>
          </a:bodyPr>
          <a:lstStyle/>
          <a:p>
            <a:r>
              <a:rPr lang="en-US" dirty="0">
                <a:latin typeface="Source Sans Pro" panose="020B0503030403020204" pitchFamily="34" charset="0"/>
              </a:rPr>
              <a:t>Sponsored Research, International Collaborations &amp; Export Control Regulations</a:t>
            </a:r>
            <a:br>
              <a:rPr lang="en-US" dirty="0"/>
            </a:br>
            <a:r>
              <a:rPr lang="en-US" dirty="0">
                <a:latin typeface="Source Sans Pro" panose="020B0503030403020204" pitchFamily="34" charset="0"/>
              </a:rPr>
              <a:t>for DGAs &amp; PIs</a:t>
            </a:r>
          </a:p>
        </p:txBody>
      </p:sp>
      <p:sp>
        <p:nvSpPr>
          <p:cNvPr id="3" name="Subtitle 2">
            <a:extLst>
              <a:ext uri="{FF2B5EF4-FFF2-40B4-BE49-F238E27FC236}">
                <a16:creationId xmlns:a16="http://schemas.microsoft.com/office/drawing/2014/main" id="{90A67995-A6A6-B060-BE9B-51C8EDEBAB60}"/>
              </a:ext>
            </a:extLst>
          </p:cNvPr>
          <p:cNvSpPr>
            <a:spLocks noGrp="1"/>
          </p:cNvSpPr>
          <p:nvPr>
            <p:ph type="subTitle" idx="1"/>
          </p:nvPr>
        </p:nvSpPr>
        <p:spPr>
          <a:xfrm>
            <a:off x="1524000" y="4708941"/>
            <a:ext cx="9144000" cy="380414"/>
          </a:xfrm>
        </p:spPr>
        <p:txBody>
          <a:bodyPr>
            <a:normAutofit fontScale="92500" lnSpcReduction="10000"/>
          </a:bodyPr>
          <a:lstStyle/>
          <a:p>
            <a:r>
              <a:rPr lang="en-US" dirty="0"/>
              <a:t>June 2024</a:t>
            </a:r>
          </a:p>
        </p:txBody>
      </p:sp>
      <p:pic>
        <p:nvPicPr>
          <p:cNvPr id="5" name="Picture 4">
            <a:extLst>
              <a:ext uri="{FF2B5EF4-FFF2-40B4-BE49-F238E27FC236}">
                <a16:creationId xmlns:a16="http://schemas.microsoft.com/office/drawing/2014/main" id="{DEBB9748-1A6E-AD59-2B59-AFB97FA36A8A}"/>
              </a:ext>
            </a:extLst>
          </p:cNvPr>
          <p:cNvPicPr>
            <a:picLocks noChangeAspect="1"/>
          </p:cNvPicPr>
          <p:nvPr/>
        </p:nvPicPr>
        <p:blipFill>
          <a:blip r:embed="rId3"/>
          <a:stretch>
            <a:fillRect/>
          </a:stretch>
        </p:blipFill>
        <p:spPr>
          <a:xfrm>
            <a:off x="3092450" y="5833441"/>
            <a:ext cx="6007100" cy="571500"/>
          </a:xfrm>
          <a:prstGeom prst="rect">
            <a:avLst/>
          </a:prstGeom>
        </p:spPr>
      </p:pic>
    </p:spTree>
    <p:extLst>
      <p:ext uri="{BB962C8B-B14F-4D97-AF65-F5344CB8AC3E}">
        <p14:creationId xmlns:p14="http://schemas.microsoft.com/office/powerpoint/2010/main" val="57938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normAutofit fontScale="90000"/>
          </a:bodyPr>
          <a:lstStyle/>
          <a:p>
            <a:r>
              <a:rPr lang="en-US" dirty="0">
                <a:solidFill>
                  <a:srgbClr val="007A40"/>
                </a:solidFill>
                <a:latin typeface="Source Sans Pro"/>
                <a:ea typeface="Source Sans Pro"/>
              </a:rPr>
              <a:t>Changing Landscape:</a:t>
            </a:r>
            <a:br>
              <a:rPr lang="en-US" dirty="0">
                <a:solidFill>
                  <a:srgbClr val="007A40"/>
                </a:solidFill>
                <a:latin typeface="Source Sans Pro"/>
                <a:ea typeface="Source Sans Pro"/>
              </a:rPr>
            </a:br>
            <a:r>
              <a:rPr lang="en-US" sz="4000" dirty="0">
                <a:solidFill>
                  <a:srgbClr val="007A40"/>
                </a:solidFill>
                <a:latin typeface="Source Sans Pro"/>
                <a:ea typeface="Source Sans Pro"/>
              </a:rPr>
              <a:t>Malign Foreign Talent Recruitment Program (MFTRP)</a:t>
            </a:r>
            <a:endParaRPr lang="en-US" dirty="0">
              <a:solidFill>
                <a:srgbClr val="007A40"/>
              </a:solidFill>
              <a:latin typeface="Source Sans Pro" panose="020B0503030403020204" pitchFamily="34" charset="0"/>
            </a:endParaRP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a:xfrm>
            <a:off x="838200" y="1755070"/>
            <a:ext cx="10515600" cy="1325563"/>
          </a:xfrm>
        </p:spPr>
        <p:txBody>
          <a:bodyPr vert="horz" lIns="91440" tIns="45720" rIns="91440" bIns="45720" rtlCol="0" anchor="t">
            <a:normAutofit/>
          </a:bodyPr>
          <a:lstStyle/>
          <a:p>
            <a:r>
              <a:rPr lang="en-US" sz="2200" dirty="0">
                <a:latin typeface="Source Sans Pro"/>
                <a:ea typeface="Source Sans Pro"/>
              </a:rPr>
              <a:t>MFTRP is recruitment program sponsored by or located in country of concern which offers compensation for problematic obligation or activity.</a:t>
            </a:r>
          </a:p>
          <a:p>
            <a:r>
              <a:rPr lang="en-US" sz="2200" dirty="0">
                <a:latin typeface="Source Sans Pro"/>
                <a:ea typeface="Source Sans Pro"/>
              </a:rPr>
              <a:t>Countries of concern include: China, Iran, North Korea, Russia, and others </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graphicFrame>
        <p:nvGraphicFramePr>
          <p:cNvPr id="4" name="Table 3">
            <a:extLst>
              <a:ext uri="{FF2B5EF4-FFF2-40B4-BE49-F238E27FC236}">
                <a16:creationId xmlns:a16="http://schemas.microsoft.com/office/drawing/2014/main" id="{C2892072-C968-5994-F755-BCD82ACE4813}"/>
              </a:ext>
            </a:extLst>
          </p:cNvPr>
          <p:cNvGraphicFramePr>
            <a:graphicFrameLocks noGrp="1"/>
          </p:cNvGraphicFramePr>
          <p:nvPr>
            <p:extLst>
              <p:ext uri="{D42A27DB-BD31-4B8C-83A1-F6EECF244321}">
                <p14:modId xmlns:p14="http://schemas.microsoft.com/office/powerpoint/2010/main" val="1944077611"/>
              </p:ext>
            </p:extLst>
          </p:nvPr>
        </p:nvGraphicFramePr>
        <p:xfrm>
          <a:off x="1695115" y="3013075"/>
          <a:ext cx="8128000" cy="3479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1991431"/>
                    </a:ext>
                  </a:extLst>
                </a:gridCol>
                <a:gridCol w="4064000">
                  <a:extLst>
                    <a:ext uri="{9D8B030D-6E8A-4147-A177-3AD203B41FA5}">
                      <a16:colId xmlns:a16="http://schemas.microsoft.com/office/drawing/2014/main" val="477891246"/>
                    </a:ext>
                  </a:extLst>
                </a:gridCol>
              </a:tblGrid>
              <a:tr h="370840">
                <a:tc>
                  <a:txBody>
                    <a:bodyPr/>
                    <a:lstStyle/>
                    <a:p>
                      <a:pPr algn="ctr"/>
                      <a:r>
                        <a:rPr lang="en-US" dirty="0">
                          <a:latin typeface="Source Sans Pro" panose="020B0503030403020204" pitchFamily="34" charset="0"/>
                        </a:rPr>
                        <a:t>Problematic Obligations/Activities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A40"/>
                    </a:solidFill>
                  </a:tcPr>
                </a:tc>
                <a:tc>
                  <a:txBody>
                    <a:bodyPr/>
                    <a:lstStyle/>
                    <a:p>
                      <a:pPr algn="ctr"/>
                      <a:r>
                        <a:rPr lang="en-US" dirty="0">
                          <a:latin typeface="Source Sans Pro" panose="020B0503030403020204" pitchFamily="34" charset="0"/>
                        </a:rPr>
                        <a:t>Compensation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A40"/>
                    </a:solidFill>
                  </a:tcPr>
                </a:tc>
                <a:extLst>
                  <a:ext uri="{0D108BD9-81ED-4DB2-BD59-A6C34878D82A}">
                    <a16:rowId xmlns:a16="http://schemas.microsoft.com/office/drawing/2014/main" val="1783058497"/>
                  </a:ext>
                </a:extLst>
              </a:tr>
              <a:tr h="370840">
                <a:tc>
                  <a:txBody>
                    <a:bodyPr/>
                    <a:lstStyle/>
                    <a:p>
                      <a:pPr marL="285750" indent="-285750">
                        <a:buFont typeface="Arial" panose="020B0604020202020204" pitchFamily="34" charset="0"/>
                        <a:buChar char="•"/>
                      </a:pPr>
                      <a:r>
                        <a:rPr lang="en-US" dirty="0">
                          <a:solidFill>
                            <a:schemeClr val="tx1"/>
                          </a:solidFill>
                          <a:latin typeface="Source Sans Pro" panose="020B0503030403020204" pitchFamily="34" charset="0"/>
                        </a:rPr>
                        <a:t>Unauthorized transfer or sharing of intellectual property, data, or materials</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Employment in foreign country in violation of federal award terms</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Signing a contract or agreement with termination restrictions</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Unspecified time commitment to foreign institution</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Requirement to withhold disclosure from UO or U.S.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chemeClr val="tx1"/>
                          </a:solidFill>
                          <a:latin typeface="Source Sans Pro" panose="020B0503030403020204" pitchFamily="34" charset="0"/>
                        </a:rPr>
                        <a:t>Cash</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Research funding</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Promise of future compensation</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Paid foreign travel</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Honorific titles</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Career advancement opportunities</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Lab/research space</a:t>
                      </a:r>
                    </a:p>
                    <a:p>
                      <a:pPr marL="285750" indent="-285750">
                        <a:buFont typeface="Arial" panose="020B0604020202020204" pitchFamily="34" charset="0"/>
                        <a:buChar char="•"/>
                      </a:pPr>
                      <a:r>
                        <a:rPr lang="en-US" dirty="0">
                          <a:solidFill>
                            <a:schemeClr val="tx1"/>
                          </a:solidFill>
                          <a:latin typeface="Source Sans Pro" panose="020B0503030403020204" pitchFamily="34" charset="0"/>
                        </a:rPr>
                        <a:t>Other things of de minimis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567518"/>
                  </a:ext>
                </a:extLst>
              </a:tr>
            </a:tbl>
          </a:graphicData>
        </a:graphic>
      </p:graphicFrame>
      <p:pic>
        <p:nvPicPr>
          <p:cNvPr id="9" name="Graphic 8" descr="Group of women with solid fill">
            <a:extLst>
              <a:ext uri="{FF2B5EF4-FFF2-40B4-BE49-F238E27FC236}">
                <a16:creationId xmlns:a16="http://schemas.microsoft.com/office/drawing/2014/main" id="{037C3709-003F-DC95-A545-447121EF8E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44" y="570706"/>
            <a:ext cx="914400" cy="914400"/>
          </a:xfrm>
          <a:prstGeom prst="rect">
            <a:avLst/>
          </a:prstGeom>
        </p:spPr>
      </p:pic>
    </p:spTree>
    <p:extLst>
      <p:ext uri="{BB962C8B-B14F-4D97-AF65-F5344CB8AC3E}">
        <p14:creationId xmlns:p14="http://schemas.microsoft.com/office/powerpoint/2010/main" val="320911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normAutofit fontScale="90000"/>
          </a:bodyPr>
          <a:lstStyle/>
          <a:p>
            <a:r>
              <a:rPr lang="en-US" dirty="0">
                <a:solidFill>
                  <a:srgbClr val="007A40"/>
                </a:solidFill>
                <a:latin typeface="Source Sans Pro"/>
                <a:ea typeface="Source Sans Pro"/>
              </a:rPr>
              <a:t>Changing Landscape:</a:t>
            </a:r>
            <a:br>
              <a:rPr lang="en-US" dirty="0">
                <a:solidFill>
                  <a:srgbClr val="007A40"/>
                </a:solidFill>
                <a:latin typeface="Source Sans Pro"/>
                <a:ea typeface="Source Sans Pro"/>
              </a:rPr>
            </a:br>
            <a:r>
              <a:rPr lang="en-US" sz="4000" dirty="0">
                <a:solidFill>
                  <a:srgbClr val="007A40"/>
                </a:solidFill>
                <a:latin typeface="Source Sans Pro"/>
                <a:ea typeface="Source Sans Pro"/>
              </a:rPr>
              <a:t>Malign Foreign Talent Recruitment Program (MFTRP)</a:t>
            </a:r>
            <a:endParaRPr lang="en-US" dirty="0">
              <a:solidFill>
                <a:srgbClr val="007A40"/>
              </a:solidFill>
              <a:latin typeface="Source Sans Pro" panose="020B0503030403020204" pitchFamily="34" charset="0"/>
            </a:endParaRP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a:xfrm>
            <a:off x="838200" y="1755070"/>
            <a:ext cx="10515600" cy="5071004"/>
          </a:xfrm>
        </p:spPr>
        <p:txBody>
          <a:bodyPr vert="horz" lIns="91440" tIns="45720" rIns="91440" bIns="45720" rtlCol="0" anchor="t">
            <a:normAutofit/>
          </a:bodyPr>
          <a:lstStyle/>
          <a:p>
            <a:r>
              <a:rPr lang="en-US" sz="2200" b="1" i="1" dirty="0">
                <a:latin typeface="Source Sans Pro"/>
                <a:ea typeface="Source Sans Pro"/>
              </a:rPr>
              <a:t>UO researchers cannot participate in MFTRPs.</a:t>
            </a:r>
          </a:p>
          <a:p>
            <a:r>
              <a:rPr lang="en-US" sz="2200" dirty="0">
                <a:latin typeface="Source Sans Pro"/>
                <a:ea typeface="Source Sans Pro"/>
              </a:rPr>
              <a:t>Legitimate FTRPs are OK: legitimate purpose of attracting talent by offering grants and fellowships to incentivize physical relocation.</a:t>
            </a:r>
            <a:endParaRPr lang="en-US" sz="2200" dirty="0">
              <a:ea typeface="Source Sans Pro"/>
            </a:endParaRPr>
          </a:p>
          <a:p>
            <a:r>
              <a:rPr lang="en-US" sz="2200" dirty="0">
                <a:latin typeface="Source Sans Pro"/>
                <a:ea typeface="Source Sans Pro"/>
              </a:rPr>
              <a:t>Export Control Officer is available to review FTRPs for compliance. Email exportcontrols@uoregon.edu</a:t>
            </a:r>
          </a:p>
          <a:p>
            <a:r>
              <a:rPr lang="en-US" sz="2200" dirty="0">
                <a:latin typeface="Source Sans Pro"/>
                <a:ea typeface="Source Sans Pro"/>
              </a:rPr>
              <a:t>Annual disclosures must include applications to, or pending or current support of, FTRPs.</a:t>
            </a:r>
            <a:endParaRPr lang="en-US" sz="2200" dirty="0">
              <a:ea typeface="Source Sans Pro"/>
            </a:endParaRP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7" name="Graphic 6" descr="Group of women with solid fill">
            <a:extLst>
              <a:ext uri="{FF2B5EF4-FFF2-40B4-BE49-F238E27FC236}">
                <a16:creationId xmlns:a16="http://schemas.microsoft.com/office/drawing/2014/main" id="{A773250A-CD88-9738-5074-485FB91125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44" y="570706"/>
            <a:ext cx="914400" cy="914400"/>
          </a:xfrm>
          <a:prstGeom prst="rect">
            <a:avLst/>
          </a:prstGeom>
        </p:spPr>
      </p:pic>
    </p:spTree>
    <p:extLst>
      <p:ext uri="{BB962C8B-B14F-4D97-AF65-F5344CB8AC3E}">
        <p14:creationId xmlns:p14="http://schemas.microsoft.com/office/powerpoint/2010/main" val="29700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a:ea typeface="Source Sans Pro"/>
              </a:rPr>
              <a:t>Changing Landscape:</a:t>
            </a:r>
            <a:br>
              <a:rPr lang="en-US" dirty="0">
                <a:solidFill>
                  <a:srgbClr val="007A40"/>
                </a:solidFill>
                <a:latin typeface="Source Sans Pro"/>
                <a:ea typeface="Source Sans Pro"/>
              </a:rPr>
            </a:br>
            <a:r>
              <a:rPr lang="en-US" dirty="0">
                <a:solidFill>
                  <a:srgbClr val="007A40"/>
                </a:solidFill>
                <a:latin typeface="Source Sans Pro"/>
                <a:ea typeface="Source Sans Pro"/>
              </a:rPr>
              <a:t>Digital Persistent Identifier (DPI)</a:t>
            </a:r>
            <a:endParaRPr lang="en-US" dirty="0">
              <a:solidFill>
                <a:srgbClr val="007A40"/>
              </a:solidFill>
              <a:latin typeface="Source Sans Pro" panose="020B0503030403020204" pitchFamily="34" charset="0"/>
            </a:endParaRP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rPr>
              <a:t>Researchers supported by federal grants required to be registered with service which provides DPI.</a:t>
            </a:r>
          </a:p>
          <a:p>
            <a:r>
              <a:rPr lang="en-US" sz="2400" dirty="0">
                <a:latin typeface="Source Sans Pro"/>
                <a:ea typeface="Source Sans Pro"/>
              </a:rPr>
              <a:t>DPIs will be integrated into new federal disclosure processes.</a:t>
            </a:r>
            <a:endParaRPr lang="en-US" sz="2400" dirty="0">
              <a:ea typeface="Source Sans Pro" panose="020B0503030403020204" pitchFamily="34" charset="0"/>
            </a:endParaRPr>
          </a:p>
          <a:p>
            <a:r>
              <a:rPr lang="en-US" sz="2400" dirty="0">
                <a:latin typeface="Source Sans Pro"/>
                <a:ea typeface="Source Sans Pro"/>
              </a:rPr>
              <a:t>Open Research &amp; Contributor ID (ORCID) offered free of charge.</a:t>
            </a:r>
            <a:endParaRPr lang="en-US" sz="2400" dirty="0">
              <a:ea typeface="Source Sans Pro" panose="020B0503030403020204" pitchFamily="34" charset="0"/>
            </a:endParaRPr>
          </a:p>
          <a:p>
            <a:r>
              <a:rPr lang="en-US" sz="2400" dirty="0">
                <a:latin typeface="Source Sans Pro"/>
                <a:ea typeface="Source Sans Pro"/>
              </a:rPr>
              <a:t>Digital record/CV that includes info about appointments, publications, data, education.</a:t>
            </a:r>
            <a:endParaRPr lang="en-US" sz="2400" dirty="0">
              <a:latin typeface="Source Sans Pro" panose="020B0503030403020204" pitchFamily="34" charset="0"/>
              <a:ea typeface="Source Sans Pro"/>
            </a:endParaRPr>
          </a:p>
          <a:p>
            <a:r>
              <a:rPr lang="en-US" sz="2400" b="1" i="1" dirty="0">
                <a:latin typeface="Source Sans Pro"/>
                <a:ea typeface="Source Sans Pro"/>
              </a:rPr>
              <a:t>Must be congruent with </a:t>
            </a:r>
            <a:r>
              <a:rPr lang="en-US" sz="2400" b="1" i="1" dirty="0" err="1">
                <a:latin typeface="Source Sans Pro"/>
                <a:ea typeface="Source Sans Pro"/>
              </a:rPr>
              <a:t>biosketch</a:t>
            </a:r>
            <a:r>
              <a:rPr lang="en-US" sz="2400" b="1" i="1" dirty="0">
                <a:latin typeface="Source Sans Pro"/>
                <a:ea typeface="Source Sans Pro"/>
              </a:rPr>
              <a:t> and COI disclosure.</a:t>
            </a:r>
          </a:p>
          <a:p>
            <a:r>
              <a:rPr lang="en-US" sz="2400" dirty="0">
                <a:latin typeface="Source Sans Pro"/>
                <a:ea typeface="Source Sans Pro"/>
              </a:rPr>
              <a:t>Some faculty currently have ORCID.</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7" name="Graphic 6" descr="Ui Ux with solid fill">
            <a:extLst>
              <a:ext uri="{FF2B5EF4-FFF2-40B4-BE49-F238E27FC236}">
                <a16:creationId xmlns:a16="http://schemas.microsoft.com/office/drawing/2014/main" id="{69BB9FC6-315B-98D4-F8B2-5B4BB4A999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938" y="522303"/>
            <a:ext cx="1011206" cy="1011206"/>
          </a:xfrm>
          <a:prstGeom prst="rect">
            <a:avLst/>
          </a:prstGeom>
        </p:spPr>
      </p:pic>
    </p:spTree>
    <p:extLst>
      <p:ext uri="{BB962C8B-B14F-4D97-AF65-F5344CB8AC3E}">
        <p14:creationId xmlns:p14="http://schemas.microsoft.com/office/powerpoint/2010/main" val="5955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panose="020B0503030403020204" pitchFamily="34" charset="0"/>
              </a:rPr>
              <a:t>Changing Landscape: Cybersecurity</a:t>
            </a: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a:xfrm>
            <a:off x="838200" y="1755070"/>
            <a:ext cx="10515600" cy="4873448"/>
          </a:xfrm>
        </p:spPr>
        <p:txBody>
          <a:bodyPr vert="horz" lIns="91440" tIns="45720" rIns="91440" bIns="45720" rtlCol="0" anchor="t">
            <a:normAutofit/>
          </a:bodyPr>
          <a:lstStyle/>
          <a:p>
            <a:r>
              <a:rPr lang="en-US" sz="2400" dirty="0">
                <a:latin typeface="Source Sans Pro"/>
                <a:ea typeface="Source Sans Pro"/>
              </a:rPr>
              <a:t>Requirements include: Regular cybersecurity awareness trainings, limit information system access to authorized users and uses, control non-public info on publicly-accessible systems, provide protection from malicious code, and more.</a:t>
            </a:r>
          </a:p>
          <a:p>
            <a:r>
              <a:rPr lang="en-US" sz="2400" dirty="0">
                <a:latin typeface="Source Sans Pro"/>
                <a:ea typeface="Source Sans Pro"/>
              </a:rPr>
              <a:t>Most requirements currently in effect or implemented via background infrastructure led by UO Information Security Office (ISO).</a:t>
            </a:r>
          </a:p>
          <a:p>
            <a:r>
              <a:rPr lang="en-US" sz="2400" dirty="0">
                <a:latin typeface="Source Sans Pro"/>
                <a:ea typeface="Source Sans Pro"/>
              </a:rPr>
              <a:t>Export controls can assist with Risk Mitigation Plans that may be required at proposal stage. </a:t>
            </a:r>
          </a:p>
          <a:p>
            <a:r>
              <a:rPr lang="en-US" sz="2400" dirty="0">
                <a:latin typeface="Source Sans Pro"/>
                <a:ea typeface="Source Sans Pro"/>
              </a:rPr>
              <a:t>Risk Mitigation Plan template forthcoming.</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8" name="Graphic 7" descr="Lock with solid fill">
            <a:extLst>
              <a:ext uri="{FF2B5EF4-FFF2-40B4-BE49-F238E27FC236}">
                <a16:creationId xmlns:a16="http://schemas.microsoft.com/office/drawing/2014/main" id="{D1526590-DFF1-1AB3-52C7-9309AF3590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40" y="497554"/>
            <a:ext cx="1060704" cy="1060704"/>
          </a:xfrm>
          <a:prstGeom prst="rect">
            <a:avLst/>
          </a:prstGeom>
        </p:spPr>
      </p:pic>
    </p:spTree>
    <p:extLst>
      <p:ext uri="{BB962C8B-B14F-4D97-AF65-F5344CB8AC3E}">
        <p14:creationId xmlns:p14="http://schemas.microsoft.com/office/powerpoint/2010/main" val="289264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992F04-9C8B-0495-FBC3-611F366C0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4339F5B-26BE-4E4F-D871-04F057F317EC}"/>
              </a:ext>
            </a:extLst>
          </p:cNvPr>
          <p:cNvPicPr>
            <a:picLocks noChangeAspect="1"/>
          </p:cNvPicPr>
          <p:nvPr/>
        </p:nvPicPr>
        <p:blipFill>
          <a:blip r:embed="rId2"/>
          <a:srcRect t="12361" b="12361"/>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11" name="Content Placeholder 2">
            <a:extLst>
              <a:ext uri="{FF2B5EF4-FFF2-40B4-BE49-F238E27FC236}">
                <a16:creationId xmlns:a16="http://schemas.microsoft.com/office/drawing/2014/main" id="{70ACC093-8DAE-E95C-D8D3-8DA1F18B8683}"/>
              </a:ext>
            </a:extLst>
          </p:cNvPr>
          <p:cNvSpPr txBox="1">
            <a:spLocks/>
          </p:cNvSpPr>
          <p:nvPr/>
        </p:nvSpPr>
        <p:spPr>
          <a:xfrm>
            <a:off x="6892119" y="761755"/>
            <a:ext cx="4589491" cy="538649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7A40"/>
                </a:solidFill>
              </a:rPr>
              <a:t>Ethan Mapes</a:t>
            </a:r>
          </a:p>
          <a:p>
            <a:pPr marL="0" indent="0" algn="ctr">
              <a:buFont typeface="Arial" panose="020B0604020202020204" pitchFamily="34" charset="0"/>
              <a:buNone/>
            </a:pPr>
            <a:r>
              <a:rPr lang="en-US" sz="2000" dirty="0">
                <a:solidFill>
                  <a:srgbClr val="007A40"/>
                </a:solidFill>
              </a:rPr>
              <a:t>Export Control Officer</a:t>
            </a:r>
          </a:p>
          <a:p>
            <a:pPr marL="0" indent="0" algn="ctr">
              <a:buFont typeface="Arial" panose="020B0604020202020204" pitchFamily="34" charset="0"/>
              <a:buNone/>
            </a:pPr>
            <a:endParaRPr lang="en-US" sz="2000" dirty="0"/>
          </a:p>
          <a:p>
            <a:pPr marL="0" indent="0" algn="ctr">
              <a:buFont typeface="Arial" panose="020B0604020202020204" pitchFamily="34" charset="0"/>
              <a:buNone/>
            </a:pPr>
            <a:r>
              <a:rPr lang="en-US" b="1" dirty="0">
                <a:solidFill>
                  <a:srgbClr val="007A40"/>
                </a:solidFill>
              </a:rPr>
              <a:t>Mandy Gettler</a:t>
            </a:r>
          </a:p>
          <a:p>
            <a:pPr marL="0" indent="0" algn="ctr">
              <a:buFont typeface="Arial" panose="020B0604020202020204" pitchFamily="34" charset="0"/>
              <a:buNone/>
            </a:pPr>
            <a:r>
              <a:rPr lang="en-US" sz="2000" dirty="0">
                <a:solidFill>
                  <a:srgbClr val="007A40"/>
                </a:solidFill>
              </a:rPr>
              <a:t>Associate Director of Conflicts of Interest &amp; Export Controls</a:t>
            </a:r>
          </a:p>
          <a:p>
            <a:pPr marL="0" indent="0" algn="ctr">
              <a:buFont typeface="Arial" panose="020B0604020202020204" pitchFamily="34" charset="0"/>
              <a:buNone/>
            </a:pPr>
            <a:endParaRPr lang="en-US" sz="2000" dirty="0">
              <a:solidFill>
                <a:srgbClr val="007A40"/>
              </a:solidFill>
            </a:endParaRPr>
          </a:p>
          <a:p>
            <a:pPr marL="0" indent="0" algn="ctr">
              <a:buFont typeface="Arial" panose="020B0604020202020204" pitchFamily="34" charset="0"/>
              <a:buNone/>
            </a:pPr>
            <a:r>
              <a:rPr lang="en-US" sz="2000" dirty="0"/>
              <a:t>exportcontrols@uoregon.edu</a:t>
            </a:r>
          </a:p>
          <a:p>
            <a:pPr marL="0" indent="0" algn="ctr">
              <a:buFont typeface="Arial" panose="020B0604020202020204" pitchFamily="34" charset="0"/>
              <a:buNone/>
            </a:pPr>
            <a:r>
              <a:rPr lang="en-US" sz="1600" dirty="0"/>
              <a:t>e</a:t>
            </a:r>
            <a:r>
              <a:rPr lang="en-US" sz="1600"/>
              <a:t>xportcontrols</a:t>
            </a:r>
            <a:r>
              <a:rPr lang="en-US" sz="1600" dirty="0"/>
              <a:t>.uoregon.edu</a:t>
            </a:r>
          </a:p>
          <a:p>
            <a:pPr marL="0" indent="0" algn="ctr">
              <a:buFont typeface="Arial" panose="020B0604020202020204" pitchFamily="34" charset="0"/>
              <a:buNone/>
            </a:pPr>
            <a:endParaRPr lang="en-US" sz="2000" dirty="0"/>
          </a:p>
        </p:txBody>
      </p:sp>
      <p:pic>
        <p:nvPicPr>
          <p:cNvPr id="12" name="Picture 11" descr="Logo, company name&#10;&#10;Description automatically generated">
            <a:extLst>
              <a:ext uri="{FF2B5EF4-FFF2-40B4-BE49-F238E27FC236}">
                <a16:creationId xmlns:a16="http://schemas.microsoft.com/office/drawing/2014/main" id="{BD657621-04FC-614E-CDDE-5376B56DF837}"/>
              </a:ext>
            </a:extLst>
          </p:cNvPr>
          <p:cNvPicPr>
            <a:picLocks noChangeAspect="1"/>
          </p:cNvPicPr>
          <p:nvPr/>
        </p:nvPicPr>
        <p:blipFill>
          <a:blip r:embed="rId3"/>
          <a:stretch>
            <a:fillRect/>
          </a:stretch>
        </p:blipFill>
        <p:spPr>
          <a:xfrm>
            <a:off x="10762192" y="5988285"/>
            <a:ext cx="1183216" cy="647229"/>
          </a:xfrm>
          <a:prstGeom prst="rect">
            <a:avLst/>
          </a:prstGeom>
        </p:spPr>
      </p:pic>
    </p:spTree>
    <p:extLst>
      <p:ext uri="{BB962C8B-B14F-4D97-AF65-F5344CB8AC3E}">
        <p14:creationId xmlns:p14="http://schemas.microsoft.com/office/powerpoint/2010/main" val="51535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6E9D84E-072F-B313-2CE7-791797491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5D987D-E352-D2E5-77F6-CA0DE4721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BE84DD-9931-78B0-D341-C7CB0A5C2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20F688-A736-EB79-3275-E79E151C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E1B932B-CA6B-B060-F697-DD86D4AD9FFF}"/>
              </a:ext>
            </a:extLst>
          </p:cNvPr>
          <p:cNvSpPr txBox="1">
            <a:spLocks/>
          </p:cNvSpPr>
          <p:nvPr/>
        </p:nvSpPr>
        <p:spPr>
          <a:xfrm>
            <a:off x="1371597" y="348865"/>
            <a:ext cx="10044023" cy="87772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a:lstStyle>
          <a:p>
            <a:r>
              <a:rPr lang="en-US" sz="4000">
                <a:solidFill>
                  <a:srgbClr val="007A40"/>
                </a:solidFill>
                <a:latin typeface="Source Sans Pro"/>
                <a:ea typeface="Source Sans Pro"/>
              </a:rPr>
              <a:t>Overview</a:t>
            </a:r>
            <a:endParaRPr lang="en-US" sz="4000" dirty="0">
              <a:solidFill>
                <a:srgbClr val="007A40"/>
              </a:solidFill>
            </a:endParaRPr>
          </a:p>
        </p:txBody>
      </p:sp>
      <p:pic>
        <p:nvPicPr>
          <p:cNvPr id="7" name="Picture 6" descr="Logo, company name&#10;&#10;Description automatically generated">
            <a:extLst>
              <a:ext uri="{FF2B5EF4-FFF2-40B4-BE49-F238E27FC236}">
                <a16:creationId xmlns:a16="http://schemas.microsoft.com/office/drawing/2014/main" id="{D3C9BC35-702E-23BE-B774-8EC1A2456F46}"/>
              </a:ext>
            </a:extLst>
          </p:cNvPr>
          <p:cNvPicPr>
            <a:picLocks noChangeAspect="1"/>
          </p:cNvPicPr>
          <p:nvPr/>
        </p:nvPicPr>
        <p:blipFill>
          <a:blip r:embed="rId3"/>
          <a:stretch>
            <a:fillRect/>
          </a:stretch>
        </p:blipFill>
        <p:spPr>
          <a:xfrm>
            <a:off x="10762192" y="5988285"/>
            <a:ext cx="1183216" cy="647229"/>
          </a:xfrm>
          <a:prstGeom prst="rect">
            <a:avLst/>
          </a:prstGeom>
        </p:spPr>
      </p:pic>
      <p:graphicFrame>
        <p:nvGraphicFramePr>
          <p:cNvPr id="8" name="Content Placeholder 2">
            <a:extLst>
              <a:ext uri="{FF2B5EF4-FFF2-40B4-BE49-F238E27FC236}">
                <a16:creationId xmlns:a16="http://schemas.microsoft.com/office/drawing/2014/main" id="{F675BCE4-20AA-8064-777C-A0038FACD25F}"/>
              </a:ext>
            </a:extLst>
          </p:cNvPr>
          <p:cNvGraphicFramePr>
            <a:graphicFrameLocks/>
          </p:cNvGraphicFramePr>
          <p:nvPr>
            <p:extLst>
              <p:ext uri="{D42A27DB-BD31-4B8C-83A1-F6EECF244321}">
                <p14:modId xmlns:p14="http://schemas.microsoft.com/office/powerpoint/2010/main" val="10288077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47BD2383-5943-3AD5-74F6-78E44F56F073}"/>
              </a:ext>
            </a:extLst>
          </p:cNvPr>
          <p:cNvSpPr/>
          <p:nvPr/>
        </p:nvSpPr>
        <p:spPr>
          <a:xfrm>
            <a:off x="-2" y="-1"/>
            <a:ext cx="12192002" cy="1890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512EF60-FD03-4577-3597-BF4348562F0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mj-ea"/>
                <a:cs typeface="+mj-cs"/>
              </a:defRPr>
            </a:lvl1pPr>
          </a:lstStyle>
          <a:p>
            <a:r>
              <a:rPr lang="en-US" dirty="0">
                <a:solidFill>
                  <a:srgbClr val="007A40"/>
                </a:solidFill>
              </a:rPr>
              <a:t>Overview</a:t>
            </a:r>
          </a:p>
        </p:txBody>
      </p:sp>
    </p:spTree>
    <p:extLst>
      <p:ext uri="{BB962C8B-B14F-4D97-AF65-F5344CB8AC3E}">
        <p14:creationId xmlns:p14="http://schemas.microsoft.com/office/powerpoint/2010/main" val="257608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panose="020B0503030403020204" pitchFamily="34" charset="0"/>
              </a:rPr>
              <a:t>Export Controls 101</a:t>
            </a: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lnSpcReduction="10000"/>
          </a:bodyPr>
          <a:lstStyle/>
          <a:p>
            <a:r>
              <a:rPr lang="en-US" sz="2000" dirty="0">
                <a:latin typeface="Source Sans Pro"/>
                <a:ea typeface="Source Sans Pro"/>
              </a:rPr>
              <a:t>Export Controls are informed by a variety of federal regulations and laws which control what commodities, software, technologies, and services may be disclosed to foreign nationals or exported to foreign locations.</a:t>
            </a:r>
            <a:endParaRPr lang="en-US" dirty="0"/>
          </a:p>
          <a:p>
            <a:r>
              <a:rPr lang="en-US" sz="2000" dirty="0">
                <a:latin typeface="Source Sans Pro"/>
                <a:ea typeface="Source Sans Pro"/>
              </a:rPr>
              <a:t>Export Control Officer (ECO) monitors all areas of foreign engagement at UO and manages compliance with federal regulations under Commerce, State and Treasury which govern the export of regulated commodities, software and information. </a:t>
            </a:r>
          </a:p>
          <a:p>
            <a:r>
              <a:rPr lang="en-US" sz="2000" dirty="0">
                <a:latin typeface="Source Sans Pro"/>
                <a:ea typeface="Source Sans Pro"/>
              </a:rPr>
              <a:t>Types of control vary greatly, incl. individuals and entities on restricted lists, and equipment and chemicals which are subject to specific controls by nationality or within specific country.</a:t>
            </a:r>
          </a:p>
          <a:p>
            <a:r>
              <a:rPr lang="en-US" sz="2000" dirty="0">
                <a:latin typeface="Source Sans Pro"/>
                <a:ea typeface="Source Sans Pro"/>
              </a:rPr>
              <a:t>Export license requirements are rare, but when needed, ECO handles them. Licenses can be required for both physical and non-tangible “deemed” exports.</a:t>
            </a:r>
          </a:p>
          <a:p>
            <a:r>
              <a:rPr lang="en-US" sz="2000" dirty="0">
                <a:latin typeface="Source Sans Pro"/>
                <a:ea typeface="Source Sans Pro"/>
              </a:rPr>
              <a:t>ECO is notified when EPCS record includes foreign collaborator or funding source. </a:t>
            </a:r>
          </a:p>
          <a:p>
            <a:r>
              <a:rPr lang="en-US" sz="2000" dirty="0">
                <a:latin typeface="Source Sans Pro"/>
                <a:ea typeface="Source Sans Pro"/>
              </a:rPr>
              <a:t>ECO reviews record to complete necessary compliance checks and to verify that Fundamental Research Exclusion applies.</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8" name="Graphic 7" descr="Court outline">
            <a:extLst>
              <a:ext uri="{FF2B5EF4-FFF2-40B4-BE49-F238E27FC236}">
                <a16:creationId xmlns:a16="http://schemas.microsoft.com/office/drawing/2014/main" id="{28E45958-FC29-904C-6125-0E90C257D3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80" y="505174"/>
            <a:ext cx="1045464" cy="1045464"/>
          </a:xfrm>
          <a:prstGeom prst="rect">
            <a:avLst/>
          </a:prstGeom>
        </p:spPr>
      </p:pic>
    </p:spTree>
    <p:extLst>
      <p:ext uri="{BB962C8B-B14F-4D97-AF65-F5344CB8AC3E}">
        <p14:creationId xmlns:p14="http://schemas.microsoft.com/office/powerpoint/2010/main" val="223540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a:ea typeface="Source Sans Pro"/>
              </a:rPr>
              <a:t>Fundamental Research Exclusion (FRE)</a:t>
            </a:r>
            <a:endParaRPr lang="en-US" dirty="0">
              <a:solidFill>
                <a:srgbClr val="007A40"/>
              </a:solidFill>
              <a:latin typeface="Source Sans Pro" panose="020B0503030403020204" pitchFamily="34" charset="0"/>
            </a:endParaRP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lnSpcReduction="10000"/>
          </a:bodyPr>
          <a:lstStyle/>
          <a:p>
            <a:r>
              <a:rPr lang="en-US" sz="1600" dirty="0">
                <a:latin typeface="Source Sans Pro"/>
                <a:ea typeface="Source Sans Pro"/>
              </a:rPr>
              <a:t>Research and scholarly activity which will be published, publicly available or in the public domain and which is not subject to restrictions or confidentiality clauses, or proprietary in nature.</a:t>
            </a:r>
            <a:endParaRPr lang="en-US" dirty="0">
              <a:latin typeface="Source Sans Pro"/>
              <a:ea typeface="Source Sans Pro"/>
            </a:endParaRPr>
          </a:p>
          <a:p>
            <a:r>
              <a:rPr lang="en-US" sz="1600" dirty="0">
                <a:latin typeface="Source Sans Pro"/>
                <a:ea typeface="Source Sans Pro"/>
              </a:rPr>
              <a:t>Creates exclusion for non-tangible research </a:t>
            </a:r>
            <a:r>
              <a:rPr lang="en-US" sz="1600" i="1" dirty="0">
                <a:latin typeface="Source Sans Pro"/>
                <a:ea typeface="Source Sans Pro"/>
              </a:rPr>
              <a:t>results </a:t>
            </a:r>
            <a:r>
              <a:rPr lang="en-US" sz="1600" dirty="0">
                <a:latin typeface="Source Sans Pro"/>
                <a:ea typeface="Source Sans Pro"/>
              </a:rPr>
              <a:t>only, conducted </a:t>
            </a:r>
            <a:r>
              <a:rPr lang="en-US" sz="1600" i="1" dirty="0">
                <a:latin typeface="Source Sans Pro"/>
                <a:ea typeface="Source Sans Pro"/>
              </a:rPr>
              <a:t>in</a:t>
            </a:r>
            <a:r>
              <a:rPr lang="en-US" sz="1600" dirty="0">
                <a:latin typeface="Source Sans Pro"/>
                <a:ea typeface="Source Sans Pro"/>
              </a:rPr>
              <a:t> the US. Equipment and information used during research can still be controlled.</a:t>
            </a:r>
            <a:endParaRPr lang="en-US" dirty="0">
              <a:latin typeface="Source Sans Pro"/>
              <a:ea typeface="Source Sans Pro"/>
            </a:endParaRPr>
          </a:p>
          <a:p>
            <a:r>
              <a:rPr lang="en-US" sz="1600" dirty="0">
                <a:latin typeface="Source Sans Pro"/>
                <a:ea typeface="Source Sans Pro"/>
              </a:rPr>
              <a:t>Physical items are always subject to export controls, incl. shipments and on-campus access to equipment. Items/equipment used during FRE-qualifying research may still be controlled.</a:t>
            </a:r>
            <a:endParaRPr lang="en-US" dirty="0">
              <a:latin typeface="Source Sans Pro"/>
              <a:ea typeface="Source Sans Pro"/>
            </a:endParaRPr>
          </a:p>
          <a:p>
            <a:r>
              <a:rPr lang="en-US" sz="1600" dirty="0">
                <a:latin typeface="Source Sans Pro"/>
                <a:ea typeface="Source Sans Pro"/>
              </a:rPr>
              <a:t>FRE does not apply to research involving proprietary information or confidentiality clauses, or subject to national security restrictions.</a:t>
            </a:r>
            <a:endParaRPr lang="en-US" dirty="0">
              <a:ea typeface="Source Sans Pro" panose="020B0503030403020204" pitchFamily="34" charset="0"/>
            </a:endParaRPr>
          </a:p>
          <a:p>
            <a:r>
              <a:rPr lang="en-US" sz="1600" dirty="0">
                <a:latin typeface="Source Sans Pro"/>
                <a:ea typeface="Source Sans Pro"/>
              </a:rPr>
              <a:t>FRE does not apply if sponsor places nationality or publication restrictions on research (specific limited pre-publication review OK).</a:t>
            </a:r>
            <a:endParaRPr lang="en-US" dirty="0">
              <a:ea typeface="Source Sans Pro" panose="020B0503030403020204" pitchFamily="34" charset="0"/>
            </a:endParaRPr>
          </a:p>
          <a:p>
            <a:r>
              <a:rPr lang="en-US" sz="1600" dirty="0">
                <a:latin typeface="Source Sans Pro"/>
                <a:ea typeface="Source Sans Pro"/>
              </a:rPr>
              <a:t>If research activity qualifies for FRE but involves proprietary information from a sponsor, that specific information is still subject to export controls.</a:t>
            </a:r>
            <a:endParaRPr lang="en-US" dirty="0">
              <a:latin typeface="Source Sans Pro"/>
              <a:ea typeface="Source Sans Pro"/>
            </a:endParaRPr>
          </a:p>
          <a:p>
            <a:r>
              <a:rPr lang="en-US" sz="1700" dirty="0">
                <a:latin typeface="Source Sans Pro"/>
                <a:ea typeface="Source Sans Pro"/>
              </a:rPr>
              <a:t>FRE does not apply to activity involving embargoed or comprehensively sanctioned countries. </a:t>
            </a:r>
            <a:endParaRPr lang="en-US" sz="1600" dirty="0">
              <a:latin typeface="Source Sans Pro"/>
              <a:ea typeface="Source Sans Pro"/>
            </a:endParaRPr>
          </a:p>
          <a:p>
            <a:r>
              <a:rPr lang="en-US" sz="1600" dirty="0">
                <a:latin typeface="Source Sans Pro"/>
                <a:ea typeface="Source Sans Pro"/>
              </a:rPr>
              <a:t>When FRE does not apply, ECO determines whether any aspect of research is subject to export controls and/or whether foreign party is subject to export restrictions. Deemed exports are key consideration when FRE is nullified.</a:t>
            </a:r>
          </a:p>
          <a:p>
            <a:r>
              <a:rPr lang="en-US" sz="1600" dirty="0">
                <a:latin typeface="Source Sans Pro"/>
                <a:ea typeface="Source Sans Pro"/>
              </a:rPr>
              <a:t>FRE nullification increases likelihood of license requirement. ECO handles when necessary. </a:t>
            </a:r>
          </a:p>
          <a:p>
            <a:endParaRPr lang="en-US" sz="1600" dirty="0">
              <a:ea typeface="Source Sans Pro" panose="020B0503030403020204" pitchFamily="34" charset="0"/>
            </a:endParaRPr>
          </a:p>
          <a:p>
            <a:pPr marL="0" indent="0">
              <a:buNone/>
            </a:pPr>
            <a:endParaRPr lang="en-US" dirty="0">
              <a:ea typeface="Source Sans Pro" panose="020B0503030403020204" pitchFamily="34" charset="0"/>
            </a:endParaRP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8" name="Graphic 7" descr="Research with solid fill">
            <a:extLst>
              <a:ext uri="{FF2B5EF4-FFF2-40B4-BE49-F238E27FC236}">
                <a16:creationId xmlns:a16="http://schemas.microsoft.com/office/drawing/2014/main" id="{350E29D7-F098-435E-BE03-42EE620EB9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543" y="570706"/>
            <a:ext cx="914400" cy="914400"/>
          </a:xfrm>
          <a:prstGeom prst="rect">
            <a:avLst/>
          </a:prstGeom>
        </p:spPr>
      </p:pic>
    </p:spTree>
    <p:extLst>
      <p:ext uri="{BB962C8B-B14F-4D97-AF65-F5344CB8AC3E}">
        <p14:creationId xmlns:p14="http://schemas.microsoft.com/office/powerpoint/2010/main" val="57801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48063" y="365125"/>
            <a:ext cx="10515600" cy="1325563"/>
          </a:xfrm>
        </p:spPr>
        <p:txBody>
          <a:bodyPr/>
          <a:lstStyle/>
          <a:p>
            <a:r>
              <a:rPr lang="en-US" dirty="0">
                <a:solidFill>
                  <a:srgbClr val="007A40"/>
                </a:solidFill>
                <a:latin typeface="Source Sans Pro" panose="020B0503030403020204" pitchFamily="34" charset="0"/>
              </a:rPr>
              <a:t>Changing Landscape:</a:t>
            </a:r>
            <a:br>
              <a:rPr lang="en-US" dirty="0">
                <a:solidFill>
                  <a:srgbClr val="007A40"/>
                </a:solidFill>
                <a:latin typeface="Source Sans Pro" panose="020B0503030403020204" pitchFamily="34" charset="0"/>
              </a:rPr>
            </a:br>
            <a:r>
              <a:rPr lang="en-US" dirty="0">
                <a:solidFill>
                  <a:srgbClr val="007A40"/>
                </a:solidFill>
                <a:latin typeface="Source Sans Pro" panose="020B0503030403020204" pitchFamily="34" charset="0"/>
              </a:rPr>
              <a:t>NSPM-33 &amp; CHIPS and Science Act</a:t>
            </a: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rPr>
              <a:t>UO must develop Research Security Program</a:t>
            </a:r>
          </a:p>
          <a:p>
            <a:pPr lvl="1"/>
            <a:r>
              <a:rPr lang="en-US" dirty="0">
                <a:latin typeface="Source Sans Pro"/>
                <a:ea typeface="Source Sans Pro"/>
              </a:rPr>
              <a:t>Have 1 year from final implementation guidance to comply, but UO is taking steps to prepare</a:t>
            </a:r>
          </a:p>
          <a:p>
            <a:pPr lvl="2"/>
            <a:r>
              <a:rPr lang="en-US" sz="2400" dirty="0">
                <a:latin typeface="Source Sans Pro"/>
                <a:ea typeface="Source Sans Pro"/>
              </a:rPr>
              <a:t>Implementation guidance has yet to be issued</a:t>
            </a:r>
          </a:p>
          <a:p>
            <a:pPr lvl="1"/>
            <a:r>
              <a:rPr lang="en-US" dirty="0">
                <a:latin typeface="Source Sans Pro"/>
                <a:ea typeface="Source Sans Pro"/>
              </a:rPr>
              <a:t>Program must include elements of cybersecurity, foreign travel security, insider threat awareness and identification, and export control training.</a:t>
            </a:r>
          </a:p>
          <a:p>
            <a:pPr lvl="1"/>
            <a:r>
              <a:rPr lang="en-US" dirty="0">
                <a:latin typeface="Source Sans Pro"/>
                <a:ea typeface="Source Sans Pro"/>
              </a:rPr>
              <a:t>New training required for PIs, senior personnel, and key personnel</a:t>
            </a:r>
          </a:p>
          <a:p>
            <a:pPr lvl="1"/>
            <a:r>
              <a:rPr lang="en-US" dirty="0">
                <a:latin typeface="Source Sans Pro"/>
                <a:ea typeface="Source Sans Pro"/>
              </a:rPr>
              <a:t>Report allegations of research security non-compliance via </a:t>
            </a:r>
            <a:r>
              <a:rPr lang="en-US" dirty="0">
                <a:latin typeface="Source Sans Pro"/>
                <a:ea typeface="Source Sans Pro"/>
                <a:hlinkClick r:id="rId3"/>
              </a:rPr>
              <a:t>Ethics Point</a:t>
            </a:r>
            <a:endParaRPr lang="en-US" dirty="0">
              <a:latin typeface="Source Sans Pro"/>
              <a:ea typeface="Source Sans Pro"/>
            </a:endParaRPr>
          </a:p>
          <a:p>
            <a:pPr lvl="1"/>
            <a:r>
              <a:rPr lang="en-US" dirty="0">
                <a:latin typeface="Source Sans Pro"/>
                <a:ea typeface="Source Sans Pro"/>
              </a:rPr>
              <a:t>Details on other components of research security program will be posted on exportcontrols.uoregon.edu</a:t>
            </a:r>
            <a:endParaRPr lang="en-US" dirty="0"/>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4"/>
          <a:stretch>
            <a:fillRect/>
          </a:stretch>
        </p:blipFill>
        <p:spPr>
          <a:xfrm>
            <a:off x="10762192" y="5988285"/>
            <a:ext cx="1183216" cy="647229"/>
          </a:xfrm>
          <a:prstGeom prst="rect">
            <a:avLst/>
          </a:prstGeom>
        </p:spPr>
      </p:pic>
      <p:sp>
        <p:nvSpPr>
          <p:cNvPr id="4" name="Rectangle 3" descr="Mountain scene with solid fill">
            <a:extLst>
              <a:ext uri="{FF2B5EF4-FFF2-40B4-BE49-F238E27FC236}">
                <a16:creationId xmlns:a16="http://schemas.microsoft.com/office/drawing/2014/main" id="{CB69761C-C655-01CF-246D-92E38767C32A}"/>
              </a:ext>
            </a:extLst>
          </p:cNvPr>
          <p:cNvSpPr/>
          <p:nvPr/>
        </p:nvSpPr>
        <p:spPr>
          <a:xfrm>
            <a:off x="532832" y="490195"/>
            <a:ext cx="1015231" cy="101523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279433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rot="-5400000">
            <a:off x="-2447814" y="2733803"/>
            <a:ext cx="6477861" cy="1325563"/>
          </a:xfrm>
        </p:spPr>
        <p:txBody>
          <a:bodyPr/>
          <a:lstStyle/>
          <a:p>
            <a:pPr algn="r"/>
            <a:r>
              <a:rPr lang="en-US" dirty="0">
                <a:solidFill>
                  <a:srgbClr val="007A40"/>
                </a:solidFill>
                <a:latin typeface="Source Sans Pro" panose="020B0503030403020204" pitchFamily="34" charset="0"/>
              </a:rPr>
              <a:t>Changing Landscape: Required Training</a:t>
            </a:r>
          </a:p>
        </p:txBody>
      </p:sp>
      <p:pic>
        <p:nvPicPr>
          <p:cNvPr id="9" name="Graphic 8" descr="Idea with solid fill">
            <a:extLst>
              <a:ext uri="{FF2B5EF4-FFF2-40B4-BE49-F238E27FC236}">
                <a16:creationId xmlns:a16="http://schemas.microsoft.com/office/drawing/2014/main" id="{413ADFFA-DD5D-AD76-6D91-6F956A798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33917" y="5531085"/>
            <a:ext cx="914400" cy="914400"/>
          </a:xfrm>
          <a:prstGeom prst="rect">
            <a:avLst/>
          </a:prstGeom>
        </p:spPr>
      </p:pic>
      <p:graphicFrame>
        <p:nvGraphicFramePr>
          <p:cNvPr id="4" name="Diagram 3">
            <a:extLst>
              <a:ext uri="{FF2B5EF4-FFF2-40B4-BE49-F238E27FC236}">
                <a16:creationId xmlns:a16="http://schemas.microsoft.com/office/drawing/2014/main" id="{C75F382F-F5ED-B389-06E9-89DE985BFDF0}"/>
              </a:ext>
            </a:extLst>
          </p:cNvPr>
          <p:cNvGraphicFramePr/>
          <p:nvPr>
            <p:extLst>
              <p:ext uri="{D42A27DB-BD31-4B8C-83A1-F6EECF244321}">
                <p14:modId xmlns:p14="http://schemas.microsoft.com/office/powerpoint/2010/main" val="158217868"/>
              </p:ext>
            </p:extLst>
          </p:nvPr>
        </p:nvGraphicFramePr>
        <p:xfrm>
          <a:off x="1513221" y="157655"/>
          <a:ext cx="9716788" cy="64778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6369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8920" y="365125"/>
            <a:ext cx="10515600" cy="1325563"/>
          </a:xfrm>
        </p:spPr>
        <p:txBody>
          <a:bodyPr/>
          <a:lstStyle/>
          <a:p>
            <a:r>
              <a:rPr lang="en-US" dirty="0">
                <a:solidFill>
                  <a:srgbClr val="007A40"/>
                </a:solidFill>
                <a:latin typeface="Source Sans Pro" panose="020B0503030403020204" pitchFamily="34" charset="0"/>
              </a:rPr>
              <a:t>Changing Landscape: Foreign Travel</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9" name="Graphic 8" descr="Travel with solid fill">
            <a:extLst>
              <a:ext uri="{FF2B5EF4-FFF2-40B4-BE49-F238E27FC236}">
                <a16:creationId xmlns:a16="http://schemas.microsoft.com/office/drawing/2014/main" id="{7DF8C38F-AF92-C0C1-4C7B-09455D39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520" y="570706"/>
            <a:ext cx="914400" cy="914400"/>
          </a:xfrm>
          <a:prstGeom prst="rect">
            <a:avLst/>
          </a:prstGeom>
        </p:spPr>
      </p:pic>
      <p:graphicFrame>
        <p:nvGraphicFramePr>
          <p:cNvPr id="10" name="Table 9">
            <a:extLst>
              <a:ext uri="{FF2B5EF4-FFF2-40B4-BE49-F238E27FC236}">
                <a16:creationId xmlns:a16="http://schemas.microsoft.com/office/drawing/2014/main" id="{F03F8B39-0369-AB14-BFC7-39A5AADC309D}"/>
              </a:ext>
            </a:extLst>
          </p:cNvPr>
          <p:cNvGraphicFramePr>
            <a:graphicFrameLocks noGrp="1"/>
          </p:cNvGraphicFramePr>
          <p:nvPr>
            <p:extLst>
              <p:ext uri="{D42A27DB-BD31-4B8C-83A1-F6EECF244321}">
                <p14:modId xmlns:p14="http://schemas.microsoft.com/office/powerpoint/2010/main" val="3766204230"/>
              </p:ext>
            </p:extLst>
          </p:nvPr>
        </p:nvGraphicFramePr>
        <p:xfrm>
          <a:off x="1081720" y="1690688"/>
          <a:ext cx="9856936" cy="4043258"/>
        </p:xfrm>
        <a:graphic>
          <a:graphicData uri="http://schemas.openxmlformats.org/drawingml/2006/table">
            <a:tbl>
              <a:tblPr firstRow="1" bandRow="1">
                <a:tableStyleId>{5C22544A-7EE6-4342-B048-85BDC9FD1C3A}</a:tableStyleId>
              </a:tblPr>
              <a:tblGrid>
                <a:gridCol w="4928468">
                  <a:extLst>
                    <a:ext uri="{9D8B030D-6E8A-4147-A177-3AD203B41FA5}">
                      <a16:colId xmlns:a16="http://schemas.microsoft.com/office/drawing/2014/main" val="3701991431"/>
                    </a:ext>
                  </a:extLst>
                </a:gridCol>
                <a:gridCol w="4928468">
                  <a:extLst>
                    <a:ext uri="{9D8B030D-6E8A-4147-A177-3AD203B41FA5}">
                      <a16:colId xmlns:a16="http://schemas.microsoft.com/office/drawing/2014/main" val="477891246"/>
                    </a:ext>
                  </a:extLst>
                </a:gridCol>
              </a:tblGrid>
              <a:tr h="467721">
                <a:tc>
                  <a:txBody>
                    <a:bodyPr/>
                    <a:lstStyle/>
                    <a:p>
                      <a:pPr algn="ctr"/>
                      <a:r>
                        <a:rPr lang="en-US" dirty="0">
                          <a:latin typeface="Source Sans Pro" panose="020B0503030403020204" pitchFamily="34" charset="0"/>
                        </a:rPr>
                        <a:t>Continuing Requirements (Not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A40"/>
                    </a:solidFill>
                  </a:tcPr>
                </a:tc>
                <a:tc>
                  <a:txBody>
                    <a:bodyPr/>
                    <a:lstStyle/>
                    <a:p>
                      <a:pPr algn="ctr"/>
                      <a:r>
                        <a:rPr lang="en-US" dirty="0">
                          <a:latin typeface="Source Sans Pro" panose="020B0503030403020204" pitchFamily="34" charset="0"/>
                        </a:rPr>
                        <a:t>Upcoming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A40"/>
                    </a:solidFill>
                  </a:tcPr>
                </a:tc>
                <a:extLst>
                  <a:ext uri="{0D108BD9-81ED-4DB2-BD59-A6C34878D82A}">
                    <a16:rowId xmlns:a16="http://schemas.microsoft.com/office/drawing/2014/main" val="1783058497"/>
                  </a:ext>
                </a:extLst>
              </a:tr>
              <a:tr h="3575537">
                <a:tc>
                  <a:txBody>
                    <a:bodyPr/>
                    <a:lstStyle/>
                    <a:p>
                      <a:pPr marL="285750" indent="-285750">
                        <a:buFont typeface="Arial" panose="020B0604020202020204" pitchFamily="34" charset="0"/>
                        <a:buChar char="•"/>
                      </a:pPr>
                      <a:r>
                        <a:rPr lang="en-US" sz="2000" dirty="0">
                          <a:latin typeface="Source Sans Pro" panose="020B0503030403020204" pitchFamily="34" charset="0"/>
                          <a:ea typeface="Source Sans Pro"/>
                        </a:rPr>
                        <a:t>Covered foreign travel must be compliant w/ sponsor requirements and approved by sponsor</a:t>
                      </a:r>
                      <a:endParaRPr lang="en-US" sz="2000" dirty="0">
                        <a:latin typeface="Source Sans Pro" panose="020B0503030403020204" pitchFamily="34" charset="0"/>
                      </a:endParaRPr>
                    </a:p>
                    <a:p>
                      <a:pPr marL="285750" indent="-285750">
                        <a:buFont typeface="Arial" panose="020B0604020202020204" pitchFamily="34" charset="0"/>
                        <a:buChar char="•"/>
                      </a:pPr>
                      <a:r>
                        <a:rPr lang="en-US" sz="2000" dirty="0">
                          <a:latin typeface="Source Sans Pro" panose="020B0503030403020204" pitchFamily="34" charset="0"/>
                          <a:ea typeface="Source Sans Pro"/>
                        </a:rPr>
                        <a:t>UO will need to keep record of travel via Concur</a:t>
                      </a:r>
                      <a:endParaRPr lang="en-US" sz="2000" dirty="0">
                        <a:latin typeface="Source Sans Pro" panose="020B0503030403020204" pitchFamily="34" charset="0"/>
                      </a:endParaRPr>
                    </a:p>
                    <a:p>
                      <a:pPr marL="285750" indent="-285750">
                        <a:buFont typeface="Arial" panose="020B0604020202020204" pitchFamily="34" charset="0"/>
                        <a:buChar char="•"/>
                      </a:pPr>
                      <a:endParaRPr lang="en-US" dirty="0">
                        <a:solidFill>
                          <a:schemeClr val="tx1"/>
                        </a:solidFill>
                        <a:latin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dirty="0">
                          <a:latin typeface="Source Sans Pro"/>
                          <a:ea typeface="Source Sans Pro"/>
                        </a:rPr>
                        <a:t>Foreign travel policy forthcoming.</a:t>
                      </a:r>
                    </a:p>
                    <a:p>
                      <a:pPr marL="742950" lvl="1" indent="-285750">
                        <a:buFont typeface="Arial" panose="020B0604020202020204" pitchFamily="34" charset="0"/>
                        <a:buChar char="•"/>
                      </a:pPr>
                      <a:r>
                        <a:rPr lang="en-US" sz="2000" dirty="0">
                          <a:latin typeface="Source Sans Pro"/>
                          <a:ea typeface="Source Sans Pro"/>
                        </a:rPr>
                        <a:t>Will include: advance disclosure, security briefings, device security, pre-registration</a:t>
                      </a:r>
                    </a:p>
                    <a:p>
                      <a:pPr marL="285750" indent="-285750">
                        <a:buFont typeface="Arial" panose="020B0604020202020204" pitchFamily="34" charset="0"/>
                        <a:buChar char="•"/>
                      </a:pPr>
                      <a:r>
                        <a:rPr lang="en-US" sz="2000" dirty="0">
                          <a:latin typeface="Source Sans Pro"/>
                          <a:ea typeface="Source Sans Pro"/>
                        </a:rPr>
                        <a:t>Researchers traveling need to complete training and security briefing.</a:t>
                      </a:r>
                    </a:p>
                    <a:p>
                      <a:pPr marL="285750" indent="-285750">
                        <a:buFont typeface="Arial" panose="020B0604020202020204" pitchFamily="34" charset="0"/>
                        <a:buChar char="•"/>
                      </a:pPr>
                      <a:r>
                        <a:rPr lang="en-US" sz="2000" dirty="0">
                          <a:latin typeface="Source Sans Pro"/>
                          <a:ea typeface="Source Sans Pro"/>
                        </a:rPr>
                        <a:t>ECO review to be sure license isn’t required. Discussion about applying for one if it is.</a:t>
                      </a:r>
                    </a:p>
                    <a:p>
                      <a:pPr marL="285750" indent="-285750">
                        <a:buFont typeface="Arial" panose="020B0604020202020204" pitchFamily="34" charset="0"/>
                        <a:buChar char="•"/>
                      </a:pPr>
                      <a:r>
                        <a:rPr lang="en-US" sz="2000" dirty="0">
                          <a:latin typeface="Source Sans Pro"/>
                          <a:ea typeface="Source Sans Pro"/>
                        </a:rPr>
                        <a:t>May need loaner laptop depending on travel destination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567518"/>
                  </a:ext>
                </a:extLst>
              </a:tr>
            </a:tbl>
          </a:graphicData>
        </a:graphic>
      </p:graphicFrame>
    </p:spTree>
    <p:extLst>
      <p:ext uri="{BB962C8B-B14F-4D97-AF65-F5344CB8AC3E}">
        <p14:creationId xmlns:p14="http://schemas.microsoft.com/office/powerpoint/2010/main" val="406874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panose="020B0503030403020204" pitchFamily="34" charset="0"/>
              </a:rPr>
              <a:t>Changing Landscape: Disclosures</a:t>
            </a: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rPr>
              <a:t>New standardized disclosure requirements and forms across agencies as result of presidential directive</a:t>
            </a:r>
          </a:p>
          <a:p>
            <a:r>
              <a:rPr lang="en-US" sz="2400" dirty="0">
                <a:latin typeface="Source Sans Pro"/>
                <a:ea typeface="Source Sans Pro"/>
              </a:rPr>
              <a:t>UO required to annually disclose researchers' external commitments to funding agencies.</a:t>
            </a:r>
          </a:p>
          <a:p>
            <a:r>
              <a:rPr lang="en-US" sz="2400" dirty="0">
                <a:latin typeface="Source Sans Pro"/>
                <a:ea typeface="Source Sans Pro"/>
              </a:rPr>
              <a:t>UO required to notify funding agency within 30 days of any disclosure failure.</a:t>
            </a: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3"/>
          <a:stretch>
            <a:fillRect/>
          </a:stretch>
        </p:blipFill>
        <p:spPr>
          <a:xfrm>
            <a:off x="10762192" y="5988285"/>
            <a:ext cx="1183216" cy="647229"/>
          </a:xfrm>
          <a:prstGeom prst="rect">
            <a:avLst/>
          </a:prstGeom>
        </p:spPr>
      </p:pic>
      <p:pic>
        <p:nvPicPr>
          <p:cNvPr id="8" name="Graphic 7" descr="Clipboard Checked with solid fill">
            <a:extLst>
              <a:ext uri="{FF2B5EF4-FFF2-40B4-BE49-F238E27FC236}">
                <a16:creationId xmlns:a16="http://schemas.microsoft.com/office/drawing/2014/main" id="{E7E98553-CCAC-2DFD-847D-B143FE832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72" y="534130"/>
            <a:ext cx="992520" cy="992520"/>
          </a:xfrm>
          <a:prstGeom prst="rect">
            <a:avLst/>
          </a:prstGeom>
        </p:spPr>
      </p:pic>
    </p:spTree>
    <p:extLst>
      <p:ext uri="{BB962C8B-B14F-4D97-AF65-F5344CB8AC3E}">
        <p14:creationId xmlns:p14="http://schemas.microsoft.com/office/powerpoint/2010/main" val="1759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A7D-AF37-42CF-5687-79004FCECD61}"/>
              </a:ext>
            </a:extLst>
          </p:cNvPr>
          <p:cNvSpPr>
            <a:spLocks noGrp="1"/>
          </p:cNvSpPr>
          <p:nvPr>
            <p:ph type="title"/>
          </p:nvPr>
        </p:nvSpPr>
        <p:spPr>
          <a:xfrm>
            <a:off x="1533144" y="365125"/>
            <a:ext cx="10515600" cy="1325563"/>
          </a:xfrm>
        </p:spPr>
        <p:txBody>
          <a:bodyPr/>
          <a:lstStyle/>
          <a:p>
            <a:r>
              <a:rPr lang="en-US" dirty="0">
                <a:solidFill>
                  <a:srgbClr val="007A40"/>
                </a:solidFill>
                <a:latin typeface="Source Sans Pro" panose="020B0503030403020204" pitchFamily="34" charset="0"/>
              </a:rPr>
              <a:t>Changing Landscape: Disclosures</a:t>
            </a:r>
          </a:p>
        </p:txBody>
      </p:sp>
      <p:sp>
        <p:nvSpPr>
          <p:cNvPr id="3" name="Content Placeholder 2">
            <a:extLst>
              <a:ext uri="{FF2B5EF4-FFF2-40B4-BE49-F238E27FC236}">
                <a16:creationId xmlns:a16="http://schemas.microsoft.com/office/drawing/2014/main" id="{B054CC5B-1FE8-3098-1110-727EA2DCF77D}"/>
              </a:ext>
            </a:extLst>
          </p:cNvPr>
          <p:cNvSpPr>
            <a:spLocks noGrp="1"/>
          </p:cNvSpPr>
          <p:nvPr>
            <p:ph idx="1"/>
          </p:nvPr>
        </p:nvSpPr>
        <p:spPr/>
        <p:txBody>
          <a:bodyPr vert="horz" lIns="91440" tIns="45720" rIns="91440" bIns="45720" rtlCol="0" anchor="t">
            <a:normAutofit/>
          </a:bodyPr>
          <a:lstStyle/>
          <a:p>
            <a:r>
              <a:rPr lang="en-US" sz="2200" dirty="0">
                <a:latin typeface="Source Sans Pro"/>
                <a:ea typeface="Source Sans Pro"/>
              </a:rPr>
              <a:t>In current/pending support document and </a:t>
            </a:r>
            <a:r>
              <a:rPr lang="en-US" sz="2200" dirty="0" err="1">
                <a:latin typeface="Source Sans Pro"/>
                <a:ea typeface="Source Sans Pro"/>
              </a:rPr>
              <a:t>biosketch</a:t>
            </a:r>
            <a:r>
              <a:rPr lang="en-US" sz="2200" dirty="0">
                <a:latin typeface="Source Sans Pro"/>
                <a:ea typeface="Source Sans Pro"/>
              </a:rPr>
              <a:t>, PIs must disclose: </a:t>
            </a:r>
          </a:p>
          <a:p>
            <a:pPr lvl="1"/>
            <a:r>
              <a:rPr lang="en-US" sz="1800" dirty="0">
                <a:latin typeface="Source Sans Pro"/>
                <a:ea typeface="Source Sans Pro"/>
              </a:rPr>
              <a:t>Organizational affiliations and employment</a:t>
            </a:r>
          </a:p>
          <a:p>
            <a:pPr lvl="1"/>
            <a:r>
              <a:rPr lang="en-US" sz="1800" dirty="0">
                <a:latin typeface="Source Sans Pro"/>
                <a:ea typeface="Source Sans Pro"/>
              </a:rPr>
              <a:t>External positions and appointments</a:t>
            </a:r>
          </a:p>
          <a:p>
            <a:pPr lvl="1"/>
            <a:r>
              <a:rPr lang="en-US" sz="1800" dirty="0">
                <a:latin typeface="Source Sans Pro"/>
                <a:ea typeface="Source Sans Pro"/>
              </a:rPr>
              <a:t>Foreign government-sponsored talent recruitment programs</a:t>
            </a:r>
          </a:p>
          <a:p>
            <a:pPr lvl="1"/>
            <a:r>
              <a:rPr lang="en-US" sz="1800" dirty="0">
                <a:latin typeface="Source Sans Pro"/>
                <a:ea typeface="Source Sans Pro"/>
              </a:rPr>
              <a:t>Honorary titles, degrees, and lab space at other institutions, especially if foreign</a:t>
            </a:r>
          </a:p>
          <a:p>
            <a:pPr lvl="1"/>
            <a:r>
              <a:rPr lang="en-US" sz="1800" b="1" i="1" dirty="0">
                <a:latin typeface="Source Sans Pro"/>
                <a:ea typeface="Source Sans Pro"/>
              </a:rPr>
              <a:t>Even if there is no monetary value</a:t>
            </a:r>
          </a:p>
          <a:p>
            <a:r>
              <a:rPr lang="en-US" sz="2200" b="1" i="1" dirty="0">
                <a:latin typeface="Source Sans Pro"/>
                <a:ea typeface="Source Sans Pro"/>
              </a:rPr>
              <a:t>Disclosures must match what is reported annually to Conflict of Interest Office via Research Administration Portal</a:t>
            </a:r>
            <a:endParaRPr lang="en-US" sz="2200" dirty="0">
              <a:latin typeface="Source Sans Pro"/>
              <a:ea typeface="Source Sans Pro"/>
            </a:endParaRPr>
          </a:p>
          <a:p>
            <a:pPr lvl="1"/>
            <a:r>
              <a:rPr lang="en-US" sz="1800" dirty="0">
                <a:latin typeface="Source Sans Pro"/>
                <a:ea typeface="Source Sans Pro"/>
              </a:rPr>
              <a:t>What’s often missed: Honorific titles, unpaid appointments, unpaid board service, outside activities generating &lt;$5,000/year since they may not be subject to UO’s </a:t>
            </a:r>
            <a:r>
              <a:rPr lang="en-US" sz="1800" dirty="0">
                <a:latin typeface="Source Sans Pro"/>
                <a:ea typeface="Source Sans Pro"/>
                <a:hlinkClick r:id="rId3"/>
              </a:rPr>
              <a:t>Financial Conflict of Interest in Research Policy</a:t>
            </a:r>
            <a:endParaRPr lang="en-US" sz="1800" dirty="0">
              <a:latin typeface="Source Sans Pro"/>
              <a:ea typeface="Source Sans Pro"/>
            </a:endParaRPr>
          </a:p>
          <a:p>
            <a:r>
              <a:rPr lang="en-US" sz="2200" b="1" i="1" dirty="0">
                <a:latin typeface="Source Sans Pro"/>
                <a:ea typeface="Source Sans Pro"/>
              </a:rPr>
              <a:t>When in doubt, disclose, disclose, disclose!</a:t>
            </a:r>
          </a:p>
          <a:p>
            <a:pPr lvl="1"/>
            <a:r>
              <a:rPr lang="en-US" sz="1800" dirty="0">
                <a:latin typeface="Source Sans Pro"/>
                <a:ea typeface="Source Sans Pro"/>
              </a:rPr>
              <a:t>Places burden of compliance on institution rather than researcher</a:t>
            </a:r>
            <a:endParaRPr lang="en-US" sz="1800" b="1" i="1" dirty="0">
              <a:latin typeface="Source Sans Pro"/>
              <a:ea typeface="Source Sans Pro"/>
            </a:endParaRPr>
          </a:p>
          <a:p>
            <a:endParaRPr lang="en-US" dirty="0">
              <a:ea typeface="Source Sans Pro"/>
            </a:endParaRPr>
          </a:p>
        </p:txBody>
      </p:sp>
      <p:pic>
        <p:nvPicPr>
          <p:cNvPr id="5" name="Picture 4" descr="Logo, company name&#10;&#10;Description automatically generated">
            <a:extLst>
              <a:ext uri="{FF2B5EF4-FFF2-40B4-BE49-F238E27FC236}">
                <a16:creationId xmlns:a16="http://schemas.microsoft.com/office/drawing/2014/main" id="{25F2EF81-665B-8FA2-0CBC-C3AE046EC0EB}"/>
              </a:ext>
            </a:extLst>
          </p:cNvPr>
          <p:cNvPicPr>
            <a:picLocks noChangeAspect="1"/>
          </p:cNvPicPr>
          <p:nvPr/>
        </p:nvPicPr>
        <p:blipFill>
          <a:blip r:embed="rId4"/>
          <a:stretch>
            <a:fillRect/>
          </a:stretch>
        </p:blipFill>
        <p:spPr>
          <a:xfrm>
            <a:off x="10762192" y="5988285"/>
            <a:ext cx="1183216" cy="647229"/>
          </a:xfrm>
          <a:prstGeom prst="rect">
            <a:avLst/>
          </a:prstGeom>
        </p:spPr>
      </p:pic>
      <p:pic>
        <p:nvPicPr>
          <p:cNvPr id="7" name="Graphic 6" descr="Clipboard Checked with solid fill">
            <a:extLst>
              <a:ext uri="{FF2B5EF4-FFF2-40B4-BE49-F238E27FC236}">
                <a16:creationId xmlns:a16="http://schemas.microsoft.com/office/drawing/2014/main" id="{E885B69A-F0F6-7800-B1FE-DBE6AC60D3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72" y="534130"/>
            <a:ext cx="992520" cy="992520"/>
          </a:xfrm>
          <a:prstGeom prst="rect">
            <a:avLst/>
          </a:prstGeom>
        </p:spPr>
      </p:pic>
    </p:spTree>
    <p:extLst>
      <p:ext uri="{BB962C8B-B14F-4D97-AF65-F5344CB8AC3E}">
        <p14:creationId xmlns:p14="http://schemas.microsoft.com/office/powerpoint/2010/main" val="3036570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T slides template" id="{F30A4854-F740-6F49-972B-44F1DEECC04F}" vid="{DBA47D32-A933-FB4C-93C5-9C57A5C045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37d279-0005-4640-883f-495e37853c6c">
      <Terms xmlns="http://schemas.microsoft.com/office/infopath/2007/PartnerControls"/>
    </lcf76f155ced4ddcb4097134ff3c332f>
    <TaxCatchAll xmlns="5d361000-f52e-4654-9509-7791174398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752853E85D134CB4914A642CE88E3D" ma:contentTypeVersion="14" ma:contentTypeDescription="Create a new document." ma:contentTypeScope="" ma:versionID="7b1b5800d44003b1bc966342f295d997">
  <xsd:schema xmlns:xsd="http://www.w3.org/2001/XMLSchema" xmlns:xs="http://www.w3.org/2001/XMLSchema" xmlns:p="http://schemas.microsoft.com/office/2006/metadata/properties" xmlns:ns2="1c37d279-0005-4640-883f-495e37853c6c" xmlns:ns3="5d361000-f52e-4654-9509-77911743987a" targetNamespace="http://schemas.microsoft.com/office/2006/metadata/properties" ma:root="true" ma:fieldsID="417291777ec55dac917dd25623ed2937" ns2:_="" ns3:_="">
    <xsd:import namespace="1c37d279-0005-4640-883f-495e37853c6c"/>
    <xsd:import namespace="5d361000-f52e-4654-9509-7791174398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d279-0005-4640-883f-495e37853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361000-f52e-4654-9509-7791174398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5c2914-0339-4047-b3cd-e725a042575a}" ma:internalName="TaxCatchAll" ma:showField="CatchAllData" ma:web="5d361000-f52e-4654-9509-7791174398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10080-CC50-45F6-8707-4A8A6A1CD7FD}">
  <ds:schemaRefs>
    <ds:schemaRef ds:uri="031df1fd-70ca-41ea-9254-2ad0543794df"/>
    <ds:schemaRef ds:uri="05f91a1b-dc9e-4935-83bb-8b16b289603f"/>
    <ds:schemaRef ds:uri="1c37d279-0005-4640-883f-495e37853c6c"/>
    <ds:schemaRef ds:uri="5d361000-f52e-4654-9509-77911743987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BD8287-7F55-486E-BE15-E0982734CEC6}">
  <ds:schemaRefs>
    <ds:schemaRef ds:uri="1c37d279-0005-4640-883f-495e37853c6c"/>
    <ds:schemaRef ds:uri="5d361000-f52e-4654-9509-779117439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A478B6-EC31-462E-82BC-463A5E20C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{4F44A286-1262-A041-A075-7BAFABDEE967}tf16401378</Template>
  <TotalTime>4142</TotalTime>
  <Words>1338</Words>
  <Application>Microsoft Macintosh PowerPoint</Application>
  <PresentationFormat>Widescreen</PresentationFormat>
  <Paragraphs>150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Source Sans Pro</vt:lpstr>
      <vt:lpstr>Office Theme</vt:lpstr>
      <vt:lpstr>Sponsored Research, International Collaborations &amp; Export Control Regulations for DGAs &amp; PIs</vt:lpstr>
      <vt:lpstr>PowerPoint Presentation</vt:lpstr>
      <vt:lpstr>Export Controls 101</vt:lpstr>
      <vt:lpstr>Fundamental Research Exclusion (FRE)</vt:lpstr>
      <vt:lpstr>Changing Landscape: NSPM-33 &amp; CHIPS and Science Act</vt:lpstr>
      <vt:lpstr>Changing Landscape: Required Training</vt:lpstr>
      <vt:lpstr>Changing Landscape: Foreign Travel</vt:lpstr>
      <vt:lpstr>Changing Landscape: Disclosures</vt:lpstr>
      <vt:lpstr>Changing Landscape: Disclosures</vt:lpstr>
      <vt:lpstr>Changing Landscape: Malign Foreign Talent Recruitment Program (MFTRP)</vt:lpstr>
      <vt:lpstr>Changing Landscape: Malign Foreign Talent Recruitment Program (MFTRP)</vt:lpstr>
      <vt:lpstr>Changing Landscape: Digital Persistent Identifier (DPI)</vt:lpstr>
      <vt:lpstr>Changing Landscape: Cybersecurity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Kelley Christensen</dc:creator>
  <cp:lastModifiedBy>Val Whelan</cp:lastModifiedBy>
  <cp:revision>31</cp:revision>
  <dcterms:created xsi:type="dcterms:W3CDTF">2022-12-14T20:11:29Z</dcterms:created>
  <dcterms:modified xsi:type="dcterms:W3CDTF">2024-06-11T21:06:22Z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0x0101007E752853E85D134CB4914A642CE88E3D</vt:lpwstr>
  </property>
  <property fmtid="{D5CDD505-2E9C-101B-9397-08002B2CF9AE}" pid="3" name="MediaServiceImageTags">
    <vt:lpwstr/>
  </property>
</Properties>
</file>